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93" r:id="rId2"/>
    <p:sldId id="292" r:id="rId3"/>
    <p:sldId id="291" r:id="rId4"/>
    <p:sldId id="290" r:id="rId5"/>
  </p:sldIdLst>
  <p:sldSz cx="7561263" cy="10693400"/>
  <p:notesSz cx="7102475" cy="10233025"/>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86751DE-420A-4A19-9861-5755B6B167E3}">
          <p14:sldIdLst>
            <p14:sldId id="293"/>
            <p14:sldId id="292"/>
            <p14:sldId id="291"/>
            <p14:sldId id="290"/>
          </p14:sldIdLst>
        </p14:section>
        <p14:section name="タイトルなしのセクション" id="{25619AB9-2997-451A-8A7F-C9C206C4DACD}">
          <p14:sldIdLst/>
        </p14:section>
      </p14:sectionLst>
    </p:ex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2124" y="4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3077738" cy="511651"/>
          </a:xfrm>
          <a:prstGeom prst="rect">
            <a:avLst/>
          </a:prstGeom>
        </p:spPr>
        <p:txBody>
          <a:bodyPr vert="horz" lIns="99023" tIns="49511" rIns="99023" bIns="49511"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093" y="2"/>
            <a:ext cx="3077738" cy="511651"/>
          </a:xfrm>
          <a:prstGeom prst="rect">
            <a:avLst/>
          </a:prstGeom>
        </p:spPr>
        <p:txBody>
          <a:bodyPr vert="horz" lIns="99023" tIns="49511" rIns="99023" bIns="49511" rtlCol="0"/>
          <a:lstStyle>
            <a:lvl1pPr algn="r">
              <a:defRPr sz="1300"/>
            </a:lvl1pPr>
          </a:lstStyle>
          <a:p>
            <a:fld id="{97D140FB-7640-4F5B-9F04-DF15CDA1FA8A}" type="datetimeFigureOut">
              <a:rPr kumimoji="1" lang="ja-JP" altLang="en-US" smtClean="0"/>
              <a:t>2024/5/10</a:t>
            </a:fld>
            <a:endParaRPr kumimoji="1" lang="ja-JP" altLang="en-US"/>
          </a:p>
        </p:txBody>
      </p:sp>
      <p:sp>
        <p:nvSpPr>
          <p:cNvPr id="4" name="スライド イメージ プレースホルダー 3"/>
          <p:cNvSpPr>
            <a:spLocks noGrp="1" noRot="1" noChangeAspect="1"/>
          </p:cNvSpPr>
          <p:nvPr>
            <p:ph type="sldImg" idx="2"/>
          </p:nvPr>
        </p:nvSpPr>
        <p:spPr>
          <a:xfrm>
            <a:off x="2193925" y="766763"/>
            <a:ext cx="2714625" cy="3838575"/>
          </a:xfrm>
          <a:prstGeom prst="rect">
            <a:avLst/>
          </a:prstGeom>
          <a:noFill/>
          <a:ln w="12700">
            <a:solidFill>
              <a:prstClr val="black"/>
            </a:solidFill>
          </a:ln>
        </p:spPr>
        <p:txBody>
          <a:bodyPr vert="horz" lIns="99023" tIns="49511" rIns="99023" bIns="49511" rtlCol="0" anchor="ctr"/>
          <a:lstStyle/>
          <a:p>
            <a:endParaRPr lang="ja-JP" altLang="en-US"/>
          </a:p>
        </p:txBody>
      </p:sp>
      <p:sp>
        <p:nvSpPr>
          <p:cNvPr id="5" name="ノート プレースホルダー 4"/>
          <p:cNvSpPr>
            <a:spLocks noGrp="1"/>
          </p:cNvSpPr>
          <p:nvPr>
            <p:ph type="body" sz="quarter" idx="3"/>
          </p:nvPr>
        </p:nvSpPr>
        <p:spPr>
          <a:xfrm>
            <a:off x="710248" y="4860689"/>
            <a:ext cx="5681980" cy="4604861"/>
          </a:xfrm>
          <a:prstGeom prst="rect">
            <a:avLst/>
          </a:prstGeom>
        </p:spPr>
        <p:txBody>
          <a:bodyPr vert="horz" lIns="99023" tIns="49511" rIns="99023" bIns="495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19600"/>
            <a:ext cx="3077738" cy="511651"/>
          </a:xfrm>
          <a:prstGeom prst="rect">
            <a:avLst/>
          </a:prstGeom>
        </p:spPr>
        <p:txBody>
          <a:bodyPr vert="horz" lIns="99023" tIns="49511" rIns="99023" bIns="4951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093" y="9719600"/>
            <a:ext cx="3077738" cy="511651"/>
          </a:xfrm>
          <a:prstGeom prst="rect">
            <a:avLst/>
          </a:prstGeom>
        </p:spPr>
        <p:txBody>
          <a:bodyPr vert="horz" lIns="99023" tIns="49511" rIns="99023" bIns="49511" rtlCol="0" anchor="b"/>
          <a:lstStyle>
            <a:lvl1pPr algn="r">
              <a:defRPr sz="1300"/>
            </a:lvl1pPr>
          </a:lstStyle>
          <a:p>
            <a:fld id="{D2B81A7A-9E12-4043-B37B-047C200EA86B}" type="slidenum">
              <a:rPr kumimoji="1" lang="ja-JP" altLang="en-US" smtClean="0"/>
              <a:t>‹#›</a:t>
            </a:fld>
            <a:endParaRPr kumimoji="1" lang="ja-JP" altLang="en-US"/>
          </a:p>
        </p:txBody>
      </p:sp>
    </p:spTree>
    <p:extLst>
      <p:ext uri="{BB962C8B-B14F-4D97-AF65-F5344CB8AC3E}">
        <p14:creationId xmlns:p14="http://schemas.microsoft.com/office/powerpoint/2010/main" val="3469660922"/>
      </p:ext>
    </p:extLst>
  </p:cSld>
  <p:clrMap bg1="lt1" tx1="dk1" bg2="lt2" tx2="dk2" accent1="accent1" accent2="accent2" accent3="accent3" accent4="accent4" accent5="accent5" accent6="accent6" hlink="hlink" folHlink="folHlink"/>
  <p:notesStyle>
    <a:lvl1pPr marL="0" algn="l" defTabSz="1043056" rtl="0" eaLnBrk="1" latinLnBrk="0" hangingPunct="1">
      <a:defRPr kumimoji="1" sz="1400" kern="1200">
        <a:solidFill>
          <a:schemeClr val="tx1"/>
        </a:solidFill>
        <a:latin typeface="+mn-lt"/>
        <a:ea typeface="+mn-ea"/>
        <a:cs typeface="+mn-cs"/>
      </a:defRPr>
    </a:lvl1pPr>
    <a:lvl2pPr marL="521528" algn="l" defTabSz="1043056" rtl="0" eaLnBrk="1" latinLnBrk="0" hangingPunct="1">
      <a:defRPr kumimoji="1" sz="1400" kern="1200">
        <a:solidFill>
          <a:schemeClr val="tx1"/>
        </a:solidFill>
        <a:latin typeface="+mn-lt"/>
        <a:ea typeface="+mn-ea"/>
        <a:cs typeface="+mn-cs"/>
      </a:defRPr>
    </a:lvl2pPr>
    <a:lvl3pPr marL="1043056" algn="l" defTabSz="1043056" rtl="0" eaLnBrk="1" latinLnBrk="0" hangingPunct="1">
      <a:defRPr kumimoji="1" sz="1400" kern="1200">
        <a:solidFill>
          <a:schemeClr val="tx1"/>
        </a:solidFill>
        <a:latin typeface="+mn-lt"/>
        <a:ea typeface="+mn-ea"/>
        <a:cs typeface="+mn-cs"/>
      </a:defRPr>
    </a:lvl3pPr>
    <a:lvl4pPr marL="1564584" algn="l" defTabSz="1043056" rtl="0" eaLnBrk="1" latinLnBrk="0" hangingPunct="1">
      <a:defRPr kumimoji="1" sz="1400" kern="1200">
        <a:solidFill>
          <a:schemeClr val="tx1"/>
        </a:solidFill>
        <a:latin typeface="+mn-lt"/>
        <a:ea typeface="+mn-ea"/>
        <a:cs typeface="+mn-cs"/>
      </a:defRPr>
    </a:lvl4pPr>
    <a:lvl5pPr marL="2086112" algn="l" defTabSz="1043056" rtl="0" eaLnBrk="1" latinLnBrk="0" hangingPunct="1">
      <a:defRPr kumimoji="1" sz="1400" kern="1200">
        <a:solidFill>
          <a:schemeClr val="tx1"/>
        </a:solidFill>
        <a:latin typeface="+mn-lt"/>
        <a:ea typeface="+mn-ea"/>
        <a:cs typeface="+mn-cs"/>
      </a:defRPr>
    </a:lvl5pPr>
    <a:lvl6pPr marL="2607640" algn="l" defTabSz="1043056" rtl="0" eaLnBrk="1" latinLnBrk="0" hangingPunct="1">
      <a:defRPr kumimoji="1" sz="1400" kern="1200">
        <a:solidFill>
          <a:schemeClr val="tx1"/>
        </a:solidFill>
        <a:latin typeface="+mn-lt"/>
        <a:ea typeface="+mn-ea"/>
        <a:cs typeface="+mn-cs"/>
      </a:defRPr>
    </a:lvl6pPr>
    <a:lvl7pPr marL="3129168" algn="l" defTabSz="1043056" rtl="0" eaLnBrk="1" latinLnBrk="0" hangingPunct="1">
      <a:defRPr kumimoji="1" sz="1400" kern="1200">
        <a:solidFill>
          <a:schemeClr val="tx1"/>
        </a:solidFill>
        <a:latin typeface="+mn-lt"/>
        <a:ea typeface="+mn-ea"/>
        <a:cs typeface="+mn-cs"/>
      </a:defRPr>
    </a:lvl7pPr>
    <a:lvl8pPr marL="3650696" algn="l" defTabSz="1043056" rtl="0" eaLnBrk="1" latinLnBrk="0" hangingPunct="1">
      <a:defRPr kumimoji="1" sz="1400" kern="1200">
        <a:solidFill>
          <a:schemeClr val="tx1"/>
        </a:solidFill>
        <a:latin typeface="+mn-lt"/>
        <a:ea typeface="+mn-ea"/>
        <a:cs typeface="+mn-cs"/>
      </a:defRPr>
    </a:lvl8pPr>
    <a:lvl9pPr marL="4172224" algn="l" defTabSz="1043056"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183102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2450838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8063" y="428234"/>
            <a:ext cx="4977831"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255651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53931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40689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8063"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3642" y="2495129"/>
            <a:ext cx="3339558" cy="705714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330649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3339639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140033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321251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393994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CF16DB3-4AF3-4DB5-8E8B-E77E425799AC}" type="datetimeFigureOut">
              <a:rPr kumimoji="1" lang="ja-JP" altLang="en-US" smtClean="0"/>
              <a:t>2024/5/10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359492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CF16DB3-4AF3-4DB5-8E8B-E77E425799AC}" type="datetimeFigureOut">
              <a:rPr kumimoji="1" lang="ja-JP" altLang="en-US" smtClean="0"/>
              <a:t>2024/5/10</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1A8374BE-848D-4BA2-96C9-A19030058FC3}" type="slidenum">
              <a:rPr kumimoji="1" lang="ja-JP" altLang="en-US" smtClean="0"/>
              <a:t>‹#›</a:t>
            </a:fld>
            <a:endParaRPr kumimoji="1" lang="ja-JP" altLang="en-US"/>
          </a:p>
        </p:txBody>
      </p:sp>
    </p:spTree>
    <p:extLst>
      <p:ext uri="{BB962C8B-B14F-4D97-AF65-F5344CB8AC3E}">
        <p14:creationId xmlns:p14="http://schemas.microsoft.com/office/powerpoint/2010/main" val="123104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hyperlink" Target="https://snponet.net/" TargetMode="External"/><Relationship Id="rId7" Type="http://schemas.openxmlformats.org/officeDocument/2006/relationships/image" Target="../media/image15.jpe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hyperlink" Target="mailto:hiroba@s-nponet.net" TargetMode="External"/><Relationship Id="rId10" Type="http://schemas.openxmlformats.org/officeDocument/2006/relationships/image" Target="../media/image18.jpeg"/><Relationship Id="rId4" Type="http://schemas.openxmlformats.org/officeDocument/2006/relationships/image" Target="../media/image13.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2.gif"/><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61DFF04-5D55-1EF3-41A2-929C924B44C8}"/>
              </a:ext>
            </a:extLst>
          </p:cNvPr>
          <p:cNvSpPr txBox="1">
            <a:spLocks/>
          </p:cNvSpPr>
          <p:nvPr/>
        </p:nvSpPr>
        <p:spPr>
          <a:xfrm>
            <a:off x="112954" y="234132"/>
            <a:ext cx="4308475" cy="436563"/>
          </a:xfrm>
          <a:prstGeom prst="rect">
            <a:avLst/>
          </a:prstGeom>
        </p:spPr>
        <p:txBody>
          <a:bodyPr vert="horz" lIns="104306" tIns="52153" rIns="104306" bIns="52153" rtlCol="0" anchor="ctr">
            <a:normAutofit/>
          </a:bodyPr>
          <a:lstStyle>
            <a:lvl1pPr algn="ctr" defTabSz="1043056" rtl="0" eaLnBrk="1" latinLnBrk="0" hangingPunct="1">
              <a:spcBef>
                <a:spcPct val="0"/>
              </a:spcBef>
              <a:buNone/>
              <a:defRPr kumimoji="1" sz="5000" kern="1200">
                <a:solidFill>
                  <a:schemeClr val="tx1"/>
                </a:solidFill>
                <a:latin typeface="+mj-lt"/>
                <a:ea typeface="+mj-ea"/>
                <a:cs typeface="+mj-cs"/>
              </a:defRPr>
            </a:lvl1pPr>
          </a:lstStyle>
          <a:p>
            <a:pPr algn="l"/>
            <a:r>
              <a:rPr lang="ja-JP" altLang="en-US" sz="1800">
                <a:latin typeface="HGSｺﾞｼｯｸE" pitchFamily="50" charset="-128"/>
                <a:ea typeface="HGSｺﾞｼｯｸE" pitchFamily="50" charset="-128"/>
              </a:rPr>
              <a:t>新宿</a:t>
            </a:r>
            <a:r>
              <a:rPr lang="en-US" altLang="ja-JP" sz="1800">
                <a:latin typeface="HGSｺﾞｼｯｸE" pitchFamily="50" charset="-128"/>
                <a:ea typeface="HGSｺﾞｼｯｸE" pitchFamily="50" charset="-128"/>
              </a:rPr>
              <a:t>NPO</a:t>
            </a:r>
            <a:r>
              <a:rPr lang="ja-JP" altLang="en-US" sz="1800">
                <a:latin typeface="HGSｺﾞｼｯｸE" pitchFamily="50" charset="-128"/>
                <a:ea typeface="HGSｺﾞｼｯｸE" pitchFamily="50" charset="-128"/>
              </a:rPr>
              <a:t>協働推進センター　広報誌</a:t>
            </a:r>
            <a:endParaRPr lang="ja-JP" altLang="en-US" sz="1800" dirty="0">
              <a:latin typeface="HGSｺﾞｼｯｸE" pitchFamily="50" charset="-128"/>
              <a:ea typeface="HGSｺﾞｼｯｸE" pitchFamily="50" charset="-128"/>
            </a:endParaRPr>
          </a:p>
        </p:txBody>
      </p:sp>
      <p:sp>
        <p:nvSpPr>
          <p:cNvPr id="5" name="タイトル 1">
            <a:extLst>
              <a:ext uri="{FF2B5EF4-FFF2-40B4-BE49-F238E27FC236}">
                <a16:creationId xmlns:a16="http://schemas.microsoft.com/office/drawing/2014/main" id="{30BB1659-113F-57B6-F194-51860285D20A}"/>
              </a:ext>
            </a:extLst>
          </p:cNvPr>
          <p:cNvSpPr txBox="1">
            <a:spLocks/>
          </p:cNvSpPr>
          <p:nvPr/>
        </p:nvSpPr>
        <p:spPr>
          <a:xfrm>
            <a:off x="318553" y="1700714"/>
            <a:ext cx="6867366" cy="410562"/>
          </a:xfrm>
          <a:prstGeom prst="rect">
            <a:avLst/>
          </a:prstGeom>
        </p:spPr>
        <p:txBody>
          <a:bodyPr lIns="103693" tIns="51846" rIns="103693" bIns="51846" anchor="ctr">
            <a:normAutofit/>
          </a:bodyPr>
          <a:lstStyle>
            <a:lvl1pPr algn="ctr" defTabSz="1036930" rtl="0" eaLnBrk="1" latinLnBrk="0" hangingPunct="1">
              <a:spcBef>
                <a:spcPct val="0"/>
              </a:spcBef>
              <a:buNone/>
              <a:defRPr kumimoji="1" sz="5000" kern="1200">
                <a:solidFill>
                  <a:schemeClr val="tx1"/>
                </a:solidFill>
                <a:latin typeface="+mj-lt"/>
                <a:ea typeface="+mj-ea"/>
                <a:cs typeface="+mj-cs"/>
              </a:defRPr>
            </a:lvl1pPr>
          </a:lstStyle>
          <a:p>
            <a:pPr algn="l" fontAlgn="auto">
              <a:lnSpc>
                <a:spcPts val="1700"/>
              </a:lnSpc>
              <a:spcBef>
                <a:spcPts val="0"/>
              </a:spcBef>
              <a:spcAft>
                <a:spcPts val="0"/>
              </a:spcAft>
              <a:defRPr/>
            </a:pPr>
            <a:endParaRPr lang="ja-JP" altLang="en-US" sz="1200" dirty="0">
              <a:latin typeface="HGSｺﾞｼｯｸM" panose="020B0600000000000000" pitchFamily="50" charset="-128"/>
              <a:ea typeface="HGSｺﾞｼｯｸM" panose="020B0600000000000000" pitchFamily="50" charset="-128"/>
            </a:endParaRPr>
          </a:p>
        </p:txBody>
      </p:sp>
      <p:sp>
        <p:nvSpPr>
          <p:cNvPr id="6" name="正方形/長方形 5">
            <a:extLst>
              <a:ext uri="{FF2B5EF4-FFF2-40B4-BE49-F238E27FC236}">
                <a16:creationId xmlns:a16="http://schemas.microsoft.com/office/drawing/2014/main" id="{08717921-69E3-6716-E5C0-983D95C8FCD0}"/>
              </a:ext>
            </a:extLst>
          </p:cNvPr>
          <p:cNvSpPr/>
          <p:nvPr/>
        </p:nvSpPr>
        <p:spPr>
          <a:xfrm>
            <a:off x="249998" y="2260223"/>
            <a:ext cx="7009347" cy="467805"/>
          </a:xfrm>
          <a:prstGeom prst="rect">
            <a:avLst/>
          </a:prstGeom>
          <a:noFill/>
          <a:ln w="28575">
            <a:solidFill>
              <a:srgbClr val="CC00FF"/>
            </a:solidFill>
          </a:ln>
        </p:spPr>
        <p:txBody>
          <a:bodyPr wrap="square"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1036930" fontAlgn="auto">
              <a:spcBef>
                <a:spcPts val="0"/>
              </a:spcBef>
              <a:spcAft>
                <a:spcPts val="0"/>
              </a:spcAft>
              <a:defRPr/>
            </a:pPr>
            <a:endParaRPr lang="ja-JP"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endParaRPr>
          </a:p>
        </p:txBody>
      </p:sp>
      <p:sp>
        <p:nvSpPr>
          <p:cNvPr id="7" name="タイトル 1">
            <a:extLst>
              <a:ext uri="{FF2B5EF4-FFF2-40B4-BE49-F238E27FC236}">
                <a16:creationId xmlns:a16="http://schemas.microsoft.com/office/drawing/2014/main" id="{484E1B8A-5ECD-9FF2-2D12-70C50DD716E2}"/>
              </a:ext>
            </a:extLst>
          </p:cNvPr>
          <p:cNvSpPr txBox="1">
            <a:spLocks/>
          </p:cNvSpPr>
          <p:nvPr/>
        </p:nvSpPr>
        <p:spPr bwMode="auto">
          <a:xfrm>
            <a:off x="6234210" y="258357"/>
            <a:ext cx="1135063" cy="436563"/>
          </a:xfrm>
          <a:prstGeom prst="rect">
            <a:avLst/>
          </a:prstGeom>
          <a:noFill/>
          <a:ln w="9525">
            <a:noFill/>
            <a:miter lim="800000"/>
            <a:headEnd/>
            <a:tailEnd/>
          </a:ln>
        </p:spPr>
        <p:txBody>
          <a:bodyPr lIns="103693" tIns="51846" rIns="103693" bIns="51846" anchor="ctr"/>
          <a:lstStyle/>
          <a:p>
            <a:pPr algn="ctr"/>
            <a:r>
              <a:rPr lang="en-US" altLang="ja-JP" sz="1600" b="1" dirty="0">
                <a:latin typeface="メイリオ" panose="020B0604030504040204" pitchFamily="50" charset="-128"/>
                <a:ea typeface="メイリオ" panose="020B0604030504040204" pitchFamily="50" charset="-128"/>
                <a:cs typeface="Aharoni" pitchFamily="2" charset="-79"/>
              </a:rPr>
              <a:t>2024/5</a:t>
            </a:r>
          </a:p>
        </p:txBody>
      </p:sp>
      <p:sp>
        <p:nvSpPr>
          <p:cNvPr id="8" name="正方形/長方形 7">
            <a:extLst>
              <a:ext uri="{FF2B5EF4-FFF2-40B4-BE49-F238E27FC236}">
                <a16:creationId xmlns:a16="http://schemas.microsoft.com/office/drawing/2014/main" id="{E05D627A-4E89-ED6C-0C44-E2987BB9D3CE}"/>
              </a:ext>
            </a:extLst>
          </p:cNvPr>
          <p:cNvSpPr/>
          <p:nvPr/>
        </p:nvSpPr>
        <p:spPr>
          <a:xfrm>
            <a:off x="200289" y="2166473"/>
            <a:ext cx="6985629" cy="498213"/>
          </a:xfrm>
          <a:prstGeom prst="rect">
            <a:avLst/>
          </a:prstGeom>
          <a:solidFill>
            <a:srgbClr val="CC00FF"/>
          </a:solidFill>
          <a:ln w="9525">
            <a:noFill/>
          </a:ln>
          <a:effectLst/>
        </p:spPr>
        <p:txBody>
          <a:bodyPr wrap="square" anchor="ctr">
            <a:spAutoFit/>
            <a:sp3d contourW="25400" prstMaterial="matte">
              <a:contourClr>
                <a:schemeClr val="accent2">
                  <a:tint val="20000"/>
                </a:schemeClr>
              </a:contourClr>
            </a:sp3d>
          </a:bodyPr>
          <a:lstStyle/>
          <a:p>
            <a:pPr algn="ctr" defTabSz="1036930" fontAlgn="auto">
              <a:lnSpc>
                <a:spcPts val="3500"/>
              </a:lnSpc>
              <a:spcBef>
                <a:spcPts val="0"/>
              </a:spcBef>
              <a:spcAft>
                <a:spcPts val="0"/>
              </a:spcAft>
              <a:defRPr/>
            </a:pPr>
            <a:endParaRPr lang="en-US" altLang="ja-JP" sz="1800" spc="50" dirty="0">
              <a:ln w="9525">
                <a:solidFill>
                  <a:schemeClr val="tx1"/>
                </a:solidFill>
              </a:ln>
              <a:solidFill>
                <a:schemeClr val="bg1"/>
              </a:solidFill>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F893AD15-34AF-41F9-CDF4-72274728F770}"/>
              </a:ext>
            </a:extLst>
          </p:cNvPr>
          <p:cNvSpPr txBox="1">
            <a:spLocks/>
          </p:cNvSpPr>
          <p:nvPr/>
        </p:nvSpPr>
        <p:spPr bwMode="auto">
          <a:xfrm>
            <a:off x="4726085" y="515578"/>
            <a:ext cx="1508125" cy="438150"/>
          </a:xfrm>
          <a:prstGeom prst="rect">
            <a:avLst/>
          </a:prstGeom>
          <a:noFill/>
          <a:ln w="9525">
            <a:noFill/>
            <a:miter lim="800000"/>
            <a:headEnd/>
            <a:tailEnd/>
          </a:ln>
        </p:spPr>
        <p:txBody>
          <a:bodyPr lIns="103650" tIns="51824" rIns="103650" bIns="51824" anchor="ctr"/>
          <a:lstStyle/>
          <a:p>
            <a:r>
              <a:rPr lang="en-US" altLang="ja-JP" sz="1600" b="1" dirty="0">
                <a:latin typeface="メイリオ" panose="020B0604030504040204" pitchFamily="50" charset="-128"/>
                <a:ea typeface="メイリオ" panose="020B0604030504040204" pitchFamily="50" charset="-128"/>
                <a:cs typeface="Aharoni" pitchFamily="2" charset="-79"/>
              </a:rPr>
              <a:t>VOL.131</a:t>
            </a:r>
          </a:p>
        </p:txBody>
      </p:sp>
      <p:sp>
        <p:nvSpPr>
          <p:cNvPr id="10" name="タイトル 1">
            <a:extLst>
              <a:ext uri="{FF2B5EF4-FFF2-40B4-BE49-F238E27FC236}">
                <a16:creationId xmlns:a16="http://schemas.microsoft.com/office/drawing/2014/main" id="{9AA14F37-6276-46B7-1283-02974C0AC041}"/>
              </a:ext>
            </a:extLst>
          </p:cNvPr>
          <p:cNvSpPr txBox="1">
            <a:spLocks/>
          </p:cNvSpPr>
          <p:nvPr/>
        </p:nvSpPr>
        <p:spPr>
          <a:xfrm>
            <a:off x="108223" y="932499"/>
            <a:ext cx="6164257" cy="436454"/>
          </a:xfrm>
          <a:prstGeom prst="rect">
            <a:avLst/>
          </a:prstGeom>
        </p:spPr>
        <p:txBody>
          <a:bodyPr lIns="103693" tIns="51846" rIns="103693" bIns="51846" anchor="ctr"/>
          <a:lstStyle>
            <a:lvl1pPr algn="ctr" defTabSz="1036930" rtl="0" eaLnBrk="1" latinLnBrk="0" hangingPunct="1">
              <a:spcBef>
                <a:spcPct val="0"/>
              </a:spcBef>
              <a:buNone/>
              <a:defRPr kumimoji="1" sz="5000" kern="1200">
                <a:solidFill>
                  <a:schemeClr val="tx1"/>
                </a:solidFill>
                <a:latin typeface="+mj-lt"/>
                <a:ea typeface="+mj-ea"/>
                <a:cs typeface="+mj-cs"/>
              </a:defRPr>
            </a:lvl1pPr>
          </a:lstStyle>
          <a:p>
            <a:pPr algn="l" fontAlgn="auto">
              <a:spcAft>
                <a:spcPts val="0"/>
              </a:spcAft>
              <a:defRPr/>
            </a:pPr>
            <a:r>
              <a:rPr lang="en-US" altLang="ja-JP" sz="7200" dirty="0" err="1">
                <a:ln w="88900" cmpd="dbl">
                  <a:solidFill>
                    <a:schemeClr val="tx1"/>
                  </a:solidFill>
                </a:ln>
                <a:effectLst>
                  <a:outerShdw blurRad="60007" dist="310007" dir="7680000" sy="30000" kx="1300200" algn="ctr" rotWithShape="0">
                    <a:prstClr val="black">
                      <a:alpha val="32000"/>
                    </a:prstClr>
                  </a:outerShdw>
                </a:effectLst>
                <a:latin typeface="Aharoni" panose="02010803020104030203" pitchFamily="2" charset="-79"/>
                <a:ea typeface="HGP創英角ｺﾞｼｯｸUB" panose="020B0900000000000000" pitchFamily="50" charset="-128"/>
                <a:cs typeface="Aharoni" panose="02010803020104030203" pitchFamily="2" charset="-79"/>
              </a:rPr>
              <a:t>Npop’n</a:t>
            </a:r>
            <a:r>
              <a:rPr lang="en-US" altLang="ja-JP" sz="7200" spc="-150" dirty="0">
                <a:ln w="88900" cmpd="dbl">
                  <a:solidFill>
                    <a:schemeClr val="tx1"/>
                  </a:solidFill>
                </a:ln>
                <a:effectLst>
                  <a:outerShdw blurRad="60007" dist="310007" dir="7680000" sy="30000" kx="1300200" algn="ctr" rotWithShape="0">
                    <a:prstClr val="black">
                      <a:alpha val="32000"/>
                    </a:prstClr>
                  </a:outerShdw>
                </a:effectLst>
                <a:latin typeface="Aharoni" panose="02010803020104030203" pitchFamily="2" charset="-79"/>
                <a:ea typeface="HGP創英角ｺﾞｼｯｸUB" panose="020B0900000000000000" pitchFamily="50" charset="-128"/>
                <a:cs typeface="Aharoni" panose="02010803020104030203" pitchFamily="2" charset="-79"/>
              </a:rPr>
              <a:t> </a:t>
            </a:r>
            <a:r>
              <a:rPr lang="ja-JP" altLang="en-US" sz="2400" b="1" spc="-150" dirty="0">
                <a:ln w="88900" cmpd="dbl">
                  <a:noFill/>
                </a:ln>
                <a:effectLst>
                  <a:outerShdw blurRad="60007" dist="310007" dir="7680000" sy="30000" kx="1300200" algn="ctr" rotWithShape="0">
                    <a:prstClr val="black">
                      <a:alpha val="32000"/>
                    </a:prstClr>
                  </a:outerShdw>
                </a:effectLst>
                <a:latin typeface="Aharoni" panose="02010803020104030203" pitchFamily="2" charset="-79"/>
                <a:ea typeface="HGP創英角ｺﾞｼｯｸUB" panose="020B0900000000000000" pitchFamily="50" charset="-128"/>
                <a:cs typeface="Aharoni" panose="02010803020104030203" pitchFamily="2" charset="-79"/>
              </a:rPr>
              <a:t>えぬぽっ</a:t>
            </a:r>
            <a:r>
              <a:rPr lang="ja-JP" altLang="en-US" sz="2400" b="1" spc="-150" dirty="0">
                <a:ln w="88900" cmpd="dbl">
                  <a:noFill/>
                </a:ln>
                <a:effectLst>
                  <a:outerShdw blurRad="60007" dist="310007" dir="7680000" sy="30000" kx="1300200" algn="ctr" rotWithShape="0">
                    <a:prstClr val="black">
                      <a:alpha val="32000"/>
                    </a:prstClr>
                  </a:outerShdw>
                </a:effectLst>
                <a:latin typeface="HGP創英角ｺﾞｼｯｸUB" panose="020B0900000000000000" pitchFamily="50" charset="-128"/>
                <a:ea typeface="HGP創英角ｺﾞｼｯｸUB" panose="020B0900000000000000" pitchFamily="50" charset="-128"/>
                <a:cs typeface="Aharoni" panose="02010803020104030203" pitchFamily="2" charset="-79"/>
              </a:rPr>
              <a:t>ぷん</a:t>
            </a:r>
            <a:endParaRPr lang="en-US" altLang="ja-JP" sz="7200" dirty="0">
              <a:ln w="88900" cmpd="dbl">
                <a:noFill/>
              </a:ln>
              <a:effectLst>
                <a:outerShdw blurRad="60007" dist="310007" dir="7680000" sy="30000" kx="1300200" algn="ctr" rotWithShape="0">
                  <a:prstClr val="black">
                    <a:alpha val="32000"/>
                  </a:prstClr>
                </a:outerShdw>
              </a:effectLst>
              <a:latin typeface="Aharoni" panose="02010803020104030203" pitchFamily="2" charset="-79"/>
              <a:ea typeface="HGP創英角ｺﾞｼｯｸUB" panose="020B0900000000000000" pitchFamily="50" charset="-128"/>
              <a:cs typeface="Aharoni" panose="02010803020104030203" pitchFamily="2" charset="-79"/>
            </a:endParaRPr>
          </a:p>
        </p:txBody>
      </p:sp>
      <p:cxnSp>
        <p:nvCxnSpPr>
          <p:cNvPr id="11" name="直線コネクタ 16">
            <a:extLst>
              <a:ext uri="{FF2B5EF4-FFF2-40B4-BE49-F238E27FC236}">
                <a16:creationId xmlns:a16="http://schemas.microsoft.com/office/drawing/2014/main" id="{9A3A7E10-C781-29A1-1142-A84D6FB08607}"/>
              </a:ext>
            </a:extLst>
          </p:cNvPr>
          <p:cNvCxnSpPr>
            <a:cxnSpLocks noChangeShapeType="1"/>
          </p:cNvCxnSpPr>
          <p:nvPr/>
        </p:nvCxnSpPr>
        <p:spPr bwMode="auto">
          <a:xfrm>
            <a:off x="267772" y="3170392"/>
            <a:ext cx="7025453" cy="0"/>
          </a:xfrm>
          <a:prstGeom prst="line">
            <a:avLst/>
          </a:prstGeom>
          <a:noFill/>
          <a:ln w="44450" cap="rnd" algn="ctr">
            <a:solidFill>
              <a:schemeClr val="accent4">
                <a:lumMod val="60000"/>
                <a:lumOff val="40000"/>
              </a:schemeClr>
            </a:solidFill>
            <a:prstDash val="sysDot"/>
            <a:round/>
            <a:headEnd/>
            <a:tailEnd/>
          </a:ln>
        </p:spPr>
      </p:cxnSp>
      <p:sp>
        <p:nvSpPr>
          <p:cNvPr id="12" name="テキスト ボックス 37">
            <a:extLst>
              <a:ext uri="{FF2B5EF4-FFF2-40B4-BE49-F238E27FC236}">
                <a16:creationId xmlns:a16="http://schemas.microsoft.com/office/drawing/2014/main" id="{9FD6692D-605B-C279-30D7-9E64BFF6F037}"/>
              </a:ext>
            </a:extLst>
          </p:cNvPr>
          <p:cNvSpPr txBox="1">
            <a:spLocks noChangeArrowheads="1"/>
          </p:cNvSpPr>
          <p:nvPr/>
        </p:nvSpPr>
        <p:spPr bwMode="auto">
          <a:xfrm>
            <a:off x="170599" y="2740423"/>
            <a:ext cx="7058731" cy="451406"/>
          </a:xfrm>
          <a:prstGeom prst="rect">
            <a:avLst/>
          </a:prstGeom>
          <a:noFill/>
          <a:ln w="9525">
            <a:noFill/>
            <a:miter lim="800000"/>
            <a:headEnd/>
            <a:tailEnd/>
          </a:ln>
        </p:spPr>
        <p:txBody>
          <a:bodyPr wrap="square">
            <a:spAutoFit/>
          </a:bodyPr>
          <a:lstStyle/>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今年度も、</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や社会貢献活動をされている方、興味のある方に役立つ</a:t>
            </a:r>
            <a:r>
              <a:rPr lang="en-US" altLang="ja-JP" sz="1100" spc="-1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新宿</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活動基礎講座</a:t>
            </a:r>
            <a:r>
              <a:rPr lang="en-US" altLang="ja-JP" sz="1100" spc="-1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を開催します。今号では</a:t>
            </a:r>
            <a:r>
              <a:rPr lang="ja-JP" altLang="en-US" sz="1100" spc="-1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その内容をジャンル別にわかりやすくご紹介します。</a:t>
            </a:r>
            <a:endParaRPr lang="en-US" altLang="ja-JP" sz="1100" b="1" dirty="0">
              <a:latin typeface="メイリオ" panose="020B0604030504040204" pitchFamily="50" charset="-128"/>
              <a:ea typeface="メイリオ" panose="020B0604030504040204" pitchFamily="50" charset="-128"/>
            </a:endParaRPr>
          </a:p>
        </p:txBody>
      </p:sp>
      <p:sp>
        <p:nvSpPr>
          <p:cNvPr id="13" name="雲 12">
            <a:extLst>
              <a:ext uri="{FF2B5EF4-FFF2-40B4-BE49-F238E27FC236}">
                <a16:creationId xmlns:a16="http://schemas.microsoft.com/office/drawing/2014/main" id="{6F39B7A1-598C-0AA2-6299-92F1325042B6}"/>
              </a:ext>
            </a:extLst>
          </p:cNvPr>
          <p:cNvSpPr/>
          <p:nvPr/>
        </p:nvSpPr>
        <p:spPr>
          <a:xfrm rot="21592343">
            <a:off x="201001" y="7903860"/>
            <a:ext cx="2031407" cy="349481"/>
          </a:xfrm>
          <a:prstGeom prst="cloud">
            <a:avLst/>
          </a:prstGeom>
          <a:solidFill>
            <a:srgbClr val="92D050"/>
          </a:solidFill>
          <a:ln>
            <a:solidFill>
              <a:schemeClr val="accent4">
                <a:lumMod val="40000"/>
                <a:lumOff val="60000"/>
              </a:schemeClr>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テキスト ボックス 13">
            <a:extLst>
              <a:ext uri="{FF2B5EF4-FFF2-40B4-BE49-F238E27FC236}">
                <a16:creationId xmlns:a16="http://schemas.microsoft.com/office/drawing/2014/main" id="{9ABF85E4-2E9D-F2FF-5664-6BDBFE1217BB}"/>
              </a:ext>
            </a:extLst>
          </p:cNvPr>
          <p:cNvSpPr txBox="1"/>
          <p:nvPr/>
        </p:nvSpPr>
        <p:spPr>
          <a:xfrm>
            <a:off x="2245326" y="7924711"/>
            <a:ext cx="4961517" cy="307777"/>
          </a:xfrm>
          <a:prstGeom prst="rect">
            <a:avLst/>
          </a:prstGeom>
          <a:noFill/>
        </p:spPr>
        <p:txBody>
          <a:bodyPr wrap="square" rtlCol="0">
            <a:spAutoFit/>
          </a:bodyPr>
          <a:lstStyle/>
          <a:p>
            <a:r>
              <a:rPr kumimoji="1" lang="en-US" altLang="ja-JP" sz="1350" b="1" dirty="0">
                <a:latin typeface="メイリオ" panose="020B0604030504040204" pitchFamily="50" charset="-128"/>
                <a:ea typeface="メイリオ" panose="020B0604030504040204" pitchFamily="50" charset="-128"/>
              </a:rPr>
              <a:t>NPO</a:t>
            </a:r>
            <a:r>
              <a:rPr lang="ja-JP" altLang="en-US" sz="1350" b="1" dirty="0">
                <a:latin typeface="メイリオ" panose="020B0604030504040204" pitchFamily="50" charset="-128"/>
                <a:ea typeface="メイリオ" panose="020B0604030504040204" pitchFamily="50" charset="-128"/>
              </a:rPr>
              <a:t>運営に法令遵守は重要課題！ 気になるポイントは</a:t>
            </a:r>
            <a:r>
              <a:rPr lang="en-US" altLang="ja-JP" sz="1350" b="1" dirty="0">
                <a:latin typeface="メイリオ" panose="020B0604030504040204" pitchFamily="50" charset="-128"/>
                <a:ea typeface="メイリオ" panose="020B0604030504040204" pitchFamily="50" charset="-128"/>
              </a:rPr>
              <a:t>…</a:t>
            </a:r>
            <a:endParaRPr kumimoji="1" lang="ja-JP" altLang="en-US" sz="1350" b="1"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005AB29F-AB71-D63A-F6FF-8C7545464E39}"/>
              </a:ext>
            </a:extLst>
          </p:cNvPr>
          <p:cNvSpPr txBox="1"/>
          <p:nvPr/>
        </p:nvSpPr>
        <p:spPr>
          <a:xfrm>
            <a:off x="170599" y="8263735"/>
            <a:ext cx="7036244" cy="632224"/>
          </a:xfrm>
          <a:prstGeom prst="rect">
            <a:avLst/>
          </a:prstGeom>
          <a:noFill/>
        </p:spPr>
        <p:txBody>
          <a:bodyPr wrap="square" rtlCol="0">
            <a:spAutoFit/>
          </a:bodyPr>
          <a:lstStyle>
            <a:defPPr>
              <a:defRPr lang="ja-JP"/>
            </a:defPPr>
            <a:lvl1pPr algn="just">
              <a:lnSpc>
                <a:spcPts val="1400"/>
              </a:lnSpc>
              <a:defRPr sz="1100"/>
            </a:lvl1p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社会貢献活動を行う上で、法律を確実に遵守することは必須です。</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法の内容は？</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で働く</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人の待遇は？ イベントの参加者やボランティアの個人情報の管理は？ 活動する時に考慮すべき法律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上の問題は？ など、</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ならではの注意点を盛り込みながら、丁寧に解説していただきます。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8">
            <a:extLst>
              <a:ext uri="{FF2B5EF4-FFF2-40B4-BE49-F238E27FC236}">
                <a16:creationId xmlns:a16="http://schemas.microsoft.com/office/drawing/2014/main" id="{DB8FE389-7F92-3BE9-A764-E9FBFCD1EE7F}"/>
              </a:ext>
            </a:extLst>
          </p:cNvPr>
          <p:cNvGraphicFramePr>
            <a:graphicFrameLocks noGrp="1"/>
          </p:cNvGraphicFramePr>
          <p:nvPr>
            <p:extLst>
              <p:ext uri="{D42A27DB-BD31-4B8C-83A1-F6EECF244321}">
                <p14:modId xmlns:p14="http://schemas.microsoft.com/office/powerpoint/2010/main" val="891656127"/>
              </p:ext>
            </p:extLst>
          </p:nvPr>
        </p:nvGraphicFramePr>
        <p:xfrm>
          <a:off x="200287" y="8963245"/>
          <a:ext cx="5658580" cy="1447800"/>
        </p:xfrm>
        <a:graphic>
          <a:graphicData uri="http://schemas.openxmlformats.org/drawingml/2006/table">
            <a:tbl>
              <a:tblPr firstRow="1" bandRow="1">
                <a:tableStyleId>{93296810-A885-4BE3-A3E7-6D5BEEA58F35}</a:tableStyleId>
              </a:tblPr>
              <a:tblGrid>
                <a:gridCol w="963648">
                  <a:extLst>
                    <a:ext uri="{9D8B030D-6E8A-4147-A177-3AD203B41FA5}">
                      <a16:colId xmlns:a16="http://schemas.microsoft.com/office/drawing/2014/main" val="2031487281"/>
                    </a:ext>
                  </a:extLst>
                </a:gridCol>
                <a:gridCol w="1775648">
                  <a:extLst>
                    <a:ext uri="{9D8B030D-6E8A-4147-A177-3AD203B41FA5}">
                      <a16:colId xmlns:a16="http://schemas.microsoft.com/office/drawing/2014/main" val="3246790380"/>
                    </a:ext>
                  </a:extLst>
                </a:gridCol>
                <a:gridCol w="2919284">
                  <a:extLst>
                    <a:ext uri="{9D8B030D-6E8A-4147-A177-3AD203B41FA5}">
                      <a16:colId xmlns:a16="http://schemas.microsoft.com/office/drawing/2014/main" val="2611569777"/>
                    </a:ext>
                  </a:extLst>
                </a:gridCol>
              </a:tblGrid>
              <a:tr h="254970">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1848494800"/>
                  </a:ext>
                </a:extLst>
              </a:tr>
              <a:tr h="389954">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  6/6(</a:t>
                      </a:r>
                      <a:r>
                        <a:rPr lang="ja-JP" altLang="en-US" sz="1000" u="none" strike="noStrike" dirty="0">
                          <a:effectLst/>
                          <a:latin typeface="メイリオ" panose="020B0604030504040204" pitchFamily="50" charset="-128"/>
                          <a:ea typeface="メイリオ" panose="020B0604030504040204" pitchFamily="50" charset="-128"/>
                        </a:rPr>
                        <a:t>木</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marL="0" marR="0" lvl="0" indent="0" algn="l" defTabSz="1036930" rtl="0" eaLnBrk="1" fontAlgn="ctr" latinLnBrk="0" hangingPunct="1">
                        <a:lnSpc>
                          <a:spcPct val="100000"/>
                        </a:lnSpc>
                        <a:spcBef>
                          <a:spcPts val="0"/>
                        </a:spcBef>
                        <a:spcAft>
                          <a:spcPts val="0"/>
                        </a:spcAft>
                        <a:buClrTx/>
                        <a:buSzTx/>
                        <a:buFontTx/>
                        <a:buNone/>
                        <a:tabLst/>
                        <a:defRPr/>
                      </a:pPr>
                      <a:r>
                        <a:rPr lang="en-US" altLang="ja-JP" sz="1000" u="none" strike="noStrike" dirty="0">
                          <a:effectLst/>
                          <a:latin typeface="メイリオ" panose="020B0604030504040204" pitchFamily="50" charset="-128"/>
                          <a:ea typeface="メイリオ" panose="020B0604030504040204" pitchFamily="50" charset="-128"/>
                        </a:rPr>
                        <a:t>NPO</a:t>
                      </a:r>
                      <a:r>
                        <a:rPr lang="ja-JP" altLang="en-US" sz="1000" u="none" strike="noStrike" dirty="0">
                          <a:effectLst/>
                          <a:latin typeface="メイリオ" panose="020B0604030504040204" pitchFamily="50" charset="-128"/>
                          <a:ea typeface="メイリオ" panose="020B0604030504040204" pitchFamily="50" charset="-128"/>
                        </a:rPr>
                        <a:t>のための法務講座</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瀧口 徹 氏</a:t>
                      </a:r>
                      <a:endParaRPr lang="en-US" altLang="ja-JP" sz="1000" u="none" strike="noStrike" dirty="0">
                        <a:effectLst/>
                        <a:latin typeface="メイリオ" panose="020B0604030504040204" pitchFamily="50" charset="-128"/>
                        <a:ea typeface="メイリオ" panose="020B0604030504040204" pitchFamily="50" charset="-128"/>
                      </a:endParaRPr>
                    </a:p>
                    <a:p>
                      <a:pPr algn="l" fontAlgn="ctr"/>
                      <a:r>
                        <a:rPr lang="en-US" altLang="ja-JP" sz="1000" u="none" strike="noStrike" dirty="0">
                          <a:effectLst/>
                          <a:latin typeface="メイリオ" panose="020B0604030504040204" pitchFamily="50" charset="-128"/>
                          <a:ea typeface="メイリオ" panose="020B0604030504040204" pitchFamily="50" charset="-128"/>
                        </a:rPr>
                        <a:t>(BLP-Network</a:t>
                      </a:r>
                      <a:r>
                        <a:rPr lang="ja-JP" altLang="en-US" sz="1000" u="none" strike="noStrike" dirty="0">
                          <a:effectLst/>
                          <a:latin typeface="メイリオ" panose="020B0604030504040204" pitchFamily="50" charset="-128"/>
                          <a:ea typeface="メイリオ" panose="020B0604030504040204" pitchFamily="50" charset="-128"/>
                        </a:rPr>
                        <a:t> メンバー・弁護士</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extLst>
                  <a:ext uri="{0D108BD9-81ED-4DB2-BD59-A6C34878D82A}">
                    <a16:rowId xmlns:a16="http://schemas.microsoft.com/office/drawing/2014/main" val="2926091404"/>
                  </a:ext>
                </a:extLst>
              </a:tr>
              <a:tr h="389954">
                <a:tc>
                  <a:txBody>
                    <a:bodyPr/>
                    <a:lstStyle/>
                    <a:p>
                      <a:pPr algn="l" fontAlgn="ctr"/>
                      <a:r>
                        <a:rPr lang="en-US" altLang="ja-JP" sz="1000" u="none" strike="noStrike" dirty="0">
                          <a:effectLst/>
                          <a:latin typeface="メイリオ" panose="020B0604030504040204" pitchFamily="50" charset="-128"/>
                          <a:ea typeface="メイリオ" panose="020B0604030504040204" pitchFamily="50" charset="-128"/>
                        </a:rPr>
                        <a:t>  6/27(</a:t>
                      </a:r>
                      <a:r>
                        <a:rPr lang="ja-JP" altLang="en-US" sz="1000" u="none" strike="noStrike" dirty="0">
                          <a:effectLst/>
                          <a:latin typeface="メイリオ" panose="020B0604030504040204" pitchFamily="50" charset="-128"/>
                          <a:ea typeface="メイリオ" panose="020B0604030504040204" pitchFamily="50" charset="-128"/>
                        </a:rPr>
                        <a:t>木</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marL="0" marR="0" lvl="0" indent="0" algn="l" defTabSz="1036930" rtl="0" eaLnBrk="1" fontAlgn="ctr" latinLnBrk="0" hangingPunct="1">
                        <a:lnSpc>
                          <a:spcPct val="100000"/>
                        </a:lnSpc>
                        <a:spcBef>
                          <a:spcPts val="0"/>
                        </a:spcBef>
                        <a:spcAft>
                          <a:spcPts val="0"/>
                        </a:spcAft>
                        <a:buClrTx/>
                        <a:buSzTx/>
                        <a:buFontTx/>
                        <a:buNone/>
                        <a:tabLst/>
                        <a:defRPr/>
                      </a:pPr>
                      <a:r>
                        <a:rPr lang="en-US" altLang="ja-JP" sz="1000" u="none" strike="noStrike" dirty="0">
                          <a:effectLst/>
                          <a:latin typeface="メイリオ" panose="020B0604030504040204" pitchFamily="50" charset="-128"/>
                          <a:ea typeface="メイリオ" panose="020B0604030504040204" pitchFamily="50" charset="-128"/>
                        </a:rPr>
                        <a:t>NPO</a:t>
                      </a:r>
                      <a:r>
                        <a:rPr lang="ja-JP" altLang="en-US" sz="1000" u="none" strike="noStrike" dirty="0">
                          <a:effectLst/>
                          <a:latin typeface="メイリオ" panose="020B0604030504040204" pitchFamily="50" charset="-128"/>
                          <a:ea typeface="メイリオ" panose="020B0604030504040204" pitchFamily="50" charset="-128"/>
                        </a:rPr>
                        <a:t>のための労務管理講座</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後藤 勝 氏</a:t>
                      </a:r>
                      <a:endParaRPr lang="en-US" altLang="ja-JP" sz="1000" u="none" strike="noStrike" dirty="0">
                        <a:effectLst/>
                        <a:latin typeface="メイリオ" panose="020B0604030504040204" pitchFamily="50" charset="-128"/>
                        <a:ea typeface="メイリオ" panose="020B0604030504040204" pitchFamily="50" charset="-128"/>
                      </a:endParaRPr>
                    </a:p>
                    <a:p>
                      <a:pPr algn="l" fontAlgn="ctr"/>
                      <a:r>
                        <a:rPr lang="en-US" altLang="ja-JP" sz="1000" u="none" strike="noStrike" dirty="0">
                          <a:effectLst/>
                          <a:latin typeface="メイリオ" panose="020B0604030504040204" pitchFamily="50" charset="-128"/>
                          <a:ea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rPr>
                        <a:t>特定社会保険労務士・第一種衛生管理者</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extLst>
                  <a:ext uri="{0D108BD9-81ED-4DB2-BD59-A6C34878D82A}">
                    <a16:rowId xmlns:a16="http://schemas.microsoft.com/office/drawing/2014/main" val="1703704063"/>
                  </a:ext>
                </a:extLst>
              </a:tr>
              <a:tr h="389954">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lang="en-US" altLang="ja-JP" sz="1000" u="none" strike="noStrike" dirty="0">
                          <a:effectLst/>
                          <a:latin typeface="メイリオ" panose="020B0604030504040204" pitchFamily="50" charset="-128"/>
                          <a:ea typeface="メイリオ" panose="020B0604030504040204" pitchFamily="50" charset="-128"/>
                        </a:rPr>
                        <a:t>  7/4(</a:t>
                      </a:r>
                      <a:r>
                        <a:rPr lang="ja-JP" altLang="en-US" sz="1000" u="none" strike="noStrike" dirty="0">
                          <a:effectLst/>
                          <a:latin typeface="メイリオ" panose="020B0604030504040204" pitchFamily="50" charset="-128"/>
                          <a:ea typeface="メイリオ" panose="020B0604030504040204" pitchFamily="50" charset="-128"/>
                        </a:rPr>
                        <a:t>木</a:t>
                      </a:r>
                      <a:r>
                        <a:rPr lang="en-US" altLang="ja-JP" sz="1000" u="none" strike="noStrike" dirty="0">
                          <a:effectLst/>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個人情報管理講座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三木 由希子 氏</a:t>
                      </a:r>
                      <a:endParaRPr lang="en-US" altLang="ja-JP" sz="1000" u="none" strike="noStrike" dirty="0">
                        <a:effectLst/>
                        <a:latin typeface="メイリオ" panose="020B0604030504040204" pitchFamily="50" charset="-128"/>
                        <a:ea typeface="メイリオ" panose="020B0604030504040204" pitchFamily="50" charset="-128"/>
                      </a:endParaRPr>
                    </a:p>
                    <a:p>
                      <a:pPr algn="l" fontAlgn="ctr"/>
                      <a:r>
                        <a:rPr lang="en-US" altLang="ja-JP" sz="1000" u="none" strike="noStrike" dirty="0">
                          <a:effectLst/>
                          <a:latin typeface="メイリオ" panose="020B0604030504040204" pitchFamily="50" charset="-128"/>
                          <a:ea typeface="メイリオ" panose="020B0604030504040204" pitchFamily="50" charset="-128"/>
                        </a:rPr>
                        <a:t>(NPO</a:t>
                      </a:r>
                      <a:r>
                        <a:rPr lang="ja-JP" altLang="en-US" sz="1000" u="none" strike="noStrike" dirty="0">
                          <a:effectLst/>
                          <a:latin typeface="メイリオ" panose="020B0604030504040204" pitchFamily="50" charset="-128"/>
                          <a:ea typeface="メイリオ" panose="020B0604030504040204" pitchFamily="50" charset="-128"/>
                        </a:rPr>
                        <a:t>法人情報公開クリアリングハウス 理事長</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D2ECB6"/>
                    </a:solidFill>
                  </a:tcPr>
                </a:tc>
                <a:extLst>
                  <a:ext uri="{0D108BD9-81ED-4DB2-BD59-A6C34878D82A}">
                    <a16:rowId xmlns:a16="http://schemas.microsoft.com/office/drawing/2014/main" val="3934994566"/>
                  </a:ext>
                </a:extLst>
              </a:tr>
            </a:tbl>
          </a:graphicData>
        </a:graphic>
      </p:graphicFrame>
      <p:sp>
        <p:nvSpPr>
          <p:cNvPr id="17" name="テキスト ボックス 54">
            <a:extLst>
              <a:ext uri="{FF2B5EF4-FFF2-40B4-BE49-F238E27FC236}">
                <a16:creationId xmlns:a16="http://schemas.microsoft.com/office/drawing/2014/main" id="{AD397E21-841F-93ED-7CDE-5990B901A1CB}"/>
              </a:ext>
            </a:extLst>
          </p:cNvPr>
          <p:cNvSpPr txBox="1">
            <a:spLocks noChangeArrowheads="1"/>
          </p:cNvSpPr>
          <p:nvPr/>
        </p:nvSpPr>
        <p:spPr bwMode="auto">
          <a:xfrm>
            <a:off x="126563" y="3470428"/>
            <a:ext cx="3240739" cy="2031325"/>
          </a:xfrm>
          <a:prstGeom prst="rect">
            <a:avLst/>
          </a:prstGeom>
          <a:noFill/>
          <a:ln w="9525">
            <a:noFill/>
            <a:prstDash val="sysDash"/>
            <a:miter lim="800000"/>
            <a:headEnd/>
            <a:tailEnd/>
          </a:ln>
        </p:spPr>
        <p:txBody>
          <a:bodyPr wrap="square">
            <a:spAutoFit/>
          </a:bodyPr>
          <a:lstStyle/>
          <a:p>
            <a:r>
              <a:rPr lang="ja-JP" altLang="en-US" sz="1200" b="1" dirty="0">
                <a:latin typeface="メイリオ" pitchFamily="50" charset="-128"/>
                <a:ea typeface="メイリオ" pitchFamily="50" charset="-128"/>
                <a:cs typeface="メイリオ" pitchFamily="50" charset="-128"/>
              </a:rPr>
              <a:t>◆参加しやすい時間設定</a:t>
            </a:r>
            <a:endParaRPr lang="en-US" altLang="ja-JP" sz="1200" b="1" dirty="0">
              <a:latin typeface="メイリオ" pitchFamily="50" charset="-128"/>
              <a:ea typeface="メイリオ" pitchFamily="50" charset="-128"/>
              <a:cs typeface="メイリオ" pitchFamily="50" charset="-128"/>
            </a:endParaRPr>
          </a:p>
          <a:p>
            <a:pPr marL="177800" indent="-177800"/>
            <a:r>
              <a:rPr lang="ja-JP" altLang="en-US" sz="1200" dirty="0">
                <a:latin typeface="メイリオ" pitchFamily="50" charset="-128"/>
                <a:ea typeface="メイリオ" pitchFamily="50" charset="-128"/>
                <a:cs typeface="メイリオ" pitchFamily="50" charset="-128"/>
              </a:rPr>
              <a:t>　平日夜間</a:t>
            </a:r>
            <a:r>
              <a:rPr lang="en-US" altLang="ja-JP" sz="1200" dirty="0">
                <a:latin typeface="メイリオ" pitchFamily="50" charset="-128"/>
                <a:ea typeface="メイリオ" pitchFamily="50" charset="-128"/>
                <a:cs typeface="メイリオ" pitchFamily="50" charset="-128"/>
              </a:rPr>
              <a:t>(18:45</a:t>
            </a:r>
            <a:r>
              <a:rPr lang="ja-JP" altLang="en-US" sz="1200" dirty="0">
                <a:latin typeface="メイリオ" pitchFamily="50" charset="-128"/>
                <a:ea typeface="メイリオ" pitchFamily="50" charset="-128"/>
                <a:cs typeface="メイリオ" pitchFamily="50" charset="-128"/>
              </a:rPr>
              <a:t>～</a:t>
            </a:r>
            <a:r>
              <a:rPr lang="en-US" altLang="ja-JP" sz="1200" dirty="0">
                <a:latin typeface="メイリオ" pitchFamily="50" charset="-128"/>
                <a:ea typeface="メイリオ" pitchFamily="50" charset="-128"/>
                <a:cs typeface="メイリオ" pitchFamily="50" charset="-128"/>
              </a:rPr>
              <a:t>20:45)</a:t>
            </a:r>
            <a:r>
              <a:rPr lang="ja-JP" altLang="en-US" sz="1200" dirty="0">
                <a:latin typeface="メイリオ" pitchFamily="50" charset="-128"/>
                <a:ea typeface="メイリオ" pitchFamily="50" charset="-128"/>
                <a:cs typeface="メイリオ" pitchFamily="50" charset="-128"/>
              </a:rPr>
              <a:t>及び土曜日</a:t>
            </a:r>
            <a:endParaRPr lang="en-US" altLang="ja-JP" sz="1200" dirty="0">
              <a:latin typeface="メイリオ" pitchFamily="50" charset="-128"/>
              <a:ea typeface="メイリオ" pitchFamily="50" charset="-128"/>
              <a:cs typeface="メイリオ" pitchFamily="50" charset="-128"/>
            </a:endParaRPr>
          </a:p>
          <a:p>
            <a:pPr marL="177800" indent="-177800"/>
            <a:r>
              <a:rPr lang="ja-JP" altLang="en-US" sz="1200" dirty="0">
                <a:latin typeface="メイリオ" pitchFamily="50" charset="-128"/>
                <a:ea typeface="メイリオ" pitchFamily="50" charset="-128"/>
                <a:cs typeface="メイリオ" pitchFamily="50" charset="-128"/>
              </a:rPr>
              <a:t>　の開催！</a:t>
            </a:r>
            <a:endParaRPr lang="en-US" altLang="ja-JP" sz="1200" dirty="0">
              <a:latin typeface="メイリオ" pitchFamily="50" charset="-128"/>
              <a:ea typeface="メイリオ" pitchFamily="50" charset="-128"/>
              <a:cs typeface="メイリオ" pitchFamily="50" charset="-128"/>
            </a:endParaRPr>
          </a:p>
          <a:p>
            <a:pPr marL="177800" indent="-177800"/>
            <a:endParaRPr lang="en-US" altLang="ja-JP" sz="300" dirty="0">
              <a:latin typeface="メイリオ" pitchFamily="50" charset="-128"/>
              <a:ea typeface="メイリオ" pitchFamily="50" charset="-128"/>
              <a:cs typeface="メイリオ" pitchFamily="50" charset="-128"/>
            </a:endParaRPr>
          </a:p>
          <a:p>
            <a:r>
              <a:rPr lang="ja-JP" altLang="en-US" sz="1200" b="1" dirty="0">
                <a:latin typeface="メイリオ" pitchFamily="50" charset="-128"/>
                <a:ea typeface="メイリオ" pitchFamily="50" charset="-128"/>
                <a:cs typeface="メイリオ" pitchFamily="50" charset="-128"/>
              </a:rPr>
              <a:t>◆参加費</a:t>
            </a:r>
            <a:r>
              <a:rPr lang="en-US" altLang="ja-JP" sz="1200" b="1" dirty="0">
                <a:latin typeface="メイリオ" pitchFamily="50" charset="-128"/>
                <a:ea typeface="メイリオ" pitchFamily="50" charset="-128"/>
                <a:cs typeface="メイリオ" pitchFamily="50" charset="-128"/>
              </a:rPr>
              <a:t>1</a:t>
            </a:r>
            <a:r>
              <a:rPr lang="ja-JP" altLang="en-US" sz="1200" b="1" dirty="0">
                <a:latin typeface="メイリオ" pitchFamily="50" charset="-128"/>
                <a:ea typeface="メイリオ" pitchFamily="50" charset="-128"/>
                <a:cs typeface="メイリオ" pitchFamily="50" charset="-128"/>
              </a:rPr>
              <a:t>コマ</a:t>
            </a:r>
            <a:r>
              <a:rPr lang="en-US" altLang="ja-JP" sz="1200" b="1" dirty="0">
                <a:latin typeface="メイリオ" pitchFamily="50" charset="-128"/>
                <a:ea typeface="メイリオ" pitchFamily="50" charset="-128"/>
                <a:cs typeface="メイリオ" pitchFamily="50" charset="-128"/>
              </a:rPr>
              <a:t>1,000</a:t>
            </a:r>
            <a:r>
              <a:rPr lang="ja-JP" altLang="en-US" sz="1200" b="1" dirty="0">
                <a:latin typeface="メイリオ" pitchFamily="50" charset="-128"/>
                <a:ea typeface="メイリオ" pitchFamily="50" charset="-128"/>
                <a:cs typeface="メイリオ" pitchFamily="50" charset="-128"/>
              </a:rPr>
              <a:t>円</a:t>
            </a:r>
            <a:endParaRPr lang="en-US" altLang="ja-JP" sz="1200" b="1" dirty="0">
              <a:latin typeface="メイリオ" pitchFamily="50" charset="-128"/>
              <a:ea typeface="メイリオ" pitchFamily="50" charset="-128"/>
              <a:cs typeface="メイリオ" pitchFamily="50" charset="-128"/>
            </a:endParaRPr>
          </a:p>
          <a:p>
            <a:pPr marL="182563" indent="-182563">
              <a:tabLst>
                <a:tab pos="92075" algn="l"/>
              </a:tabLst>
            </a:pPr>
            <a:r>
              <a:rPr lang="ja-JP" altLang="en-US" sz="1200" dirty="0">
                <a:latin typeface="メイリオ" pitchFamily="50" charset="-128"/>
                <a:ea typeface="メイリオ" pitchFamily="50" charset="-128"/>
                <a:cs typeface="メイリオ" pitchFamily="50" charset="-128"/>
              </a:rPr>
              <a:t>　社会貢献活動を応援するため、参加し</a:t>
            </a:r>
            <a:endParaRPr lang="en-US" altLang="ja-JP" sz="1200" dirty="0">
              <a:latin typeface="メイリオ" pitchFamily="50" charset="-128"/>
              <a:ea typeface="メイリオ" pitchFamily="50" charset="-128"/>
              <a:cs typeface="メイリオ" pitchFamily="50" charset="-128"/>
            </a:endParaRPr>
          </a:p>
          <a:p>
            <a:pPr marL="182563" indent="-182563">
              <a:tabLst>
                <a:tab pos="92075" algn="l"/>
              </a:tabLst>
            </a:pPr>
            <a:r>
              <a:rPr lang="ja-JP" altLang="en-US" sz="1200" dirty="0">
                <a:latin typeface="メイリオ" pitchFamily="50" charset="-128"/>
                <a:ea typeface="メイリオ" pitchFamily="50" charset="-128"/>
                <a:cs typeface="メイリオ" pitchFamily="50" charset="-128"/>
              </a:rPr>
              <a:t>　やすい価格に設定</a:t>
            </a:r>
            <a:endParaRPr lang="en-US" altLang="ja-JP" sz="1200" dirty="0">
              <a:latin typeface="メイリオ" pitchFamily="50" charset="-128"/>
              <a:ea typeface="メイリオ" pitchFamily="50" charset="-128"/>
              <a:cs typeface="メイリオ" pitchFamily="50" charset="-128"/>
            </a:endParaRPr>
          </a:p>
          <a:p>
            <a:pPr marL="177800" indent="-177800"/>
            <a:endParaRPr lang="en-US" altLang="ja-JP" sz="300" dirty="0">
              <a:latin typeface="メイリオ" pitchFamily="50" charset="-128"/>
              <a:ea typeface="メイリオ" pitchFamily="50" charset="-128"/>
              <a:cs typeface="メイリオ" pitchFamily="50" charset="-128"/>
            </a:endParaRPr>
          </a:p>
          <a:p>
            <a:r>
              <a:rPr lang="ja-JP" altLang="en-US" sz="1200" b="1" dirty="0">
                <a:latin typeface="メイリオ" pitchFamily="50" charset="-128"/>
                <a:ea typeface="メイリオ" pitchFamily="50" charset="-128"/>
                <a:cs typeface="メイリオ" pitchFamily="50" charset="-128"/>
              </a:rPr>
              <a:t>◆新宿区以外の方も参加可能</a:t>
            </a:r>
            <a:endParaRPr lang="en-US" altLang="ja-JP" sz="1200" b="1" dirty="0">
              <a:latin typeface="メイリオ" pitchFamily="50" charset="-128"/>
              <a:ea typeface="メイリオ" pitchFamily="50" charset="-128"/>
              <a:cs typeface="メイリオ" pitchFamily="50" charset="-128"/>
            </a:endParaRPr>
          </a:p>
          <a:p>
            <a:pPr marL="177800" indent="-177800"/>
            <a:r>
              <a:rPr lang="ja-JP" altLang="en-US" sz="1200" dirty="0">
                <a:latin typeface="メイリオ" pitchFamily="50" charset="-128"/>
                <a:ea typeface="メイリオ" pitchFamily="50" charset="-128"/>
                <a:cs typeface="メイリオ" pitchFamily="50" charset="-128"/>
              </a:rPr>
              <a:t>　どなたでも、どこからでも参加可能！</a:t>
            </a:r>
            <a:endParaRPr lang="en-US" altLang="ja-JP" sz="1200" dirty="0">
              <a:latin typeface="メイリオ" pitchFamily="50" charset="-128"/>
              <a:ea typeface="メイリオ" pitchFamily="50" charset="-128"/>
              <a:cs typeface="メイリオ" pitchFamily="50" charset="-128"/>
            </a:endParaRPr>
          </a:p>
          <a:p>
            <a:pPr marL="177800" indent="-177800"/>
            <a:endParaRPr lang="en-US" altLang="ja-JP" sz="1200" dirty="0">
              <a:solidFill>
                <a:srgbClr val="FF0000"/>
              </a:solidFill>
              <a:latin typeface="メイリオ" pitchFamily="50" charset="-128"/>
              <a:ea typeface="メイリオ" pitchFamily="50" charset="-128"/>
              <a:cs typeface="メイリオ" pitchFamily="50" charset="-128"/>
            </a:endParaRPr>
          </a:p>
          <a:p>
            <a:pPr marL="177800" indent="-177800"/>
            <a:endParaRPr lang="en-US" altLang="ja-JP" sz="1200" dirty="0">
              <a:latin typeface="メイリオ" pitchFamily="50" charset="-128"/>
              <a:ea typeface="メイリオ" pitchFamily="50" charset="-128"/>
              <a:cs typeface="メイリオ" pitchFamily="50" charset="-128"/>
            </a:endParaRPr>
          </a:p>
        </p:txBody>
      </p:sp>
      <p:sp>
        <p:nvSpPr>
          <p:cNvPr id="18" name="テキスト ボックス 54">
            <a:extLst>
              <a:ext uri="{FF2B5EF4-FFF2-40B4-BE49-F238E27FC236}">
                <a16:creationId xmlns:a16="http://schemas.microsoft.com/office/drawing/2014/main" id="{2B0F7CD5-9A4F-BFE9-7A2B-EC2370FB1310}"/>
              </a:ext>
            </a:extLst>
          </p:cNvPr>
          <p:cNvSpPr txBox="1">
            <a:spLocks noChangeArrowheads="1"/>
          </p:cNvSpPr>
          <p:nvPr/>
        </p:nvSpPr>
        <p:spPr bwMode="auto">
          <a:xfrm>
            <a:off x="134191" y="3225966"/>
            <a:ext cx="5437944" cy="307777"/>
          </a:xfrm>
          <a:prstGeom prst="rect">
            <a:avLst/>
          </a:prstGeom>
          <a:noFill/>
          <a:ln w="9525">
            <a:noFill/>
            <a:prstDash val="sysDash"/>
            <a:miter lim="800000"/>
            <a:headEnd/>
            <a:tailEnd/>
          </a:ln>
        </p:spPr>
        <p:txBody>
          <a:bodyPr wrap="square">
            <a:spAutoFit/>
          </a:bodyPr>
          <a:lstStyle/>
          <a:p>
            <a:r>
              <a:rPr lang="ja-JP" altLang="en-US" sz="1350" b="1" dirty="0">
                <a:solidFill>
                  <a:srgbClr val="2F70BF"/>
                </a:solidFill>
                <a:latin typeface="メイリオ" pitchFamily="50" charset="-128"/>
                <a:ea typeface="メイリオ" pitchFamily="50" charset="-128"/>
                <a:cs typeface="メイリオ" pitchFamily="50" charset="-128"/>
              </a:rPr>
              <a:t>新宿</a:t>
            </a:r>
            <a:r>
              <a:rPr lang="en-US" altLang="ja-JP" sz="1350" b="1" dirty="0">
                <a:solidFill>
                  <a:srgbClr val="2F70BF"/>
                </a:solidFill>
                <a:latin typeface="メイリオ" pitchFamily="50" charset="-128"/>
                <a:ea typeface="メイリオ" pitchFamily="50" charset="-128"/>
                <a:cs typeface="メイリオ" pitchFamily="50" charset="-128"/>
              </a:rPr>
              <a:t>NPO</a:t>
            </a:r>
            <a:r>
              <a:rPr lang="ja-JP" altLang="en-US" sz="1350" b="1" dirty="0">
                <a:solidFill>
                  <a:srgbClr val="2F70BF"/>
                </a:solidFill>
                <a:latin typeface="メイリオ" pitchFamily="50" charset="-128"/>
                <a:ea typeface="メイリオ" pitchFamily="50" charset="-128"/>
                <a:cs typeface="メイリオ" pitchFamily="50" charset="-128"/>
              </a:rPr>
              <a:t>協働推進センターの講座にはこのような特長があります。</a:t>
            </a:r>
            <a:endParaRPr lang="en-US" altLang="ja-JP" sz="1350" dirty="0">
              <a:solidFill>
                <a:srgbClr val="2F70BF"/>
              </a:solidFill>
              <a:latin typeface="メイリオ" pitchFamily="50" charset="-128"/>
              <a:ea typeface="メイリオ" pitchFamily="50" charset="-128"/>
              <a:cs typeface="メイリオ" pitchFamily="50" charset="-128"/>
            </a:endParaRPr>
          </a:p>
        </p:txBody>
      </p:sp>
      <p:sp>
        <p:nvSpPr>
          <p:cNvPr id="19" name="テキスト ボックス 54">
            <a:extLst>
              <a:ext uri="{FF2B5EF4-FFF2-40B4-BE49-F238E27FC236}">
                <a16:creationId xmlns:a16="http://schemas.microsoft.com/office/drawing/2014/main" id="{31D5D863-4010-EB01-AF79-2D2E0BEDD967}"/>
              </a:ext>
            </a:extLst>
          </p:cNvPr>
          <p:cNvSpPr txBox="1">
            <a:spLocks noChangeArrowheads="1"/>
          </p:cNvSpPr>
          <p:nvPr/>
        </p:nvSpPr>
        <p:spPr bwMode="auto">
          <a:xfrm>
            <a:off x="2927286" y="3431999"/>
            <a:ext cx="3240739" cy="1661993"/>
          </a:xfrm>
          <a:prstGeom prst="rect">
            <a:avLst/>
          </a:prstGeom>
          <a:noFill/>
          <a:ln w="9525">
            <a:noFill/>
            <a:prstDash val="sysDash"/>
            <a:miter lim="800000"/>
            <a:headEnd/>
            <a:tailEnd/>
          </a:ln>
        </p:spPr>
        <p:txBody>
          <a:bodyPr wrap="square">
            <a:spAutoFit/>
          </a:bodyPr>
          <a:lstStyle/>
          <a:p>
            <a:pPr marL="177800" indent="-177800"/>
            <a:endParaRPr lang="en-US" altLang="ja-JP" sz="300" dirty="0">
              <a:latin typeface="メイリオ" pitchFamily="50" charset="-128"/>
              <a:ea typeface="メイリオ" pitchFamily="50" charset="-128"/>
              <a:cs typeface="メイリオ" pitchFamily="50" charset="-128"/>
            </a:endParaRPr>
          </a:p>
          <a:p>
            <a:r>
              <a:rPr lang="ja-JP" altLang="en-US" sz="1200" b="1" dirty="0">
                <a:latin typeface="メイリオ" pitchFamily="50" charset="-128"/>
                <a:ea typeface="メイリオ" pitchFamily="50" charset="-128"/>
                <a:cs typeface="メイリオ" pitchFamily="50" charset="-128"/>
              </a:rPr>
              <a:t>◆</a:t>
            </a:r>
            <a:r>
              <a:rPr lang="en-US" altLang="ja-JP" sz="1200" b="1" dirty="0">
                <a:latin typeface="メイリオ" pitchFamily="50" charset="-128"/>
                <a:ea typeface="メイリオ" pitchFamily="50" charset="-128"/>
                <a:cs typeface="メイリオ" pitchFamily="50" charset="-128"/>
              </a:rPr>
              <a:t>NPO</a:t>
            </a:r>
            <a:r>
              <a:rPr lang="ja-JP" altLang="en-US" sz="1200" b="1" dirty="0">
                <a:latin typeface="メイリオ" pitchFamily="50" charset="-128"/>
                <a:ea typeface="メイリオ" pitchFamily="50" charset="-128"/>
                <a:cs typeface="メイリオ" pitchFamily="50" charset="-128"/>
              </a:rPr>
              <a:t>に適した内容</a:t>
            </a:r>
            <a:endParaRPr lang="en-US" altLang="ja-JP" sz="1200" b="1" dirty="0">
              <a:latin typeface="メイリオ" pitchFamily="50" charset="-128"/>
              <a:ea typeface="メイリオ" pitchFamily="50" charset="-128"/>
              <a:cs typeface="メイリオ" pitchFamily="50" charset="-128"/>
            </a:endParaRPr>
          </a:p>
          <a:p>
            <a:pPr marL="180975" indent="-180975"/>
            <a:r>
              <a:rPr lang="ja-JP" altLang="en-US" sz="1200" dirty="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や社会貢献活動に精通した講師陣が</a:t>
            </a:r>
            <a:endParaRPr lang="en-US" altLang="ja-JP" sz="1200" dirty="0">
              <a:latin typeface="メイリオ" pitchFamily="50" charset="-128"/>
              <a:ea typeface="メイリオ" pitchFamily="50" charset="-128"/>
              <a:cs typeface="メイリオ" pitchFamily="50" charset="-128"/>
            </a:endParaRPr>
          </a:p>
          <a:p>
            <a:pPr marL="180975" indent="-180975"/>
            <a:r>
              <a:rPr lang="ja-JP" altLang="en-US" sz="1200" dirty="0">
                <a:latin typeface="メイリオ" pitchFamily="50" charset="-128"/>
                <a:ea typeface="メイリオ" pitchFamily="50" charset="-128"/>
                <a:cs typeface="メイリオ" pitchFamily="50" charset="-128"/>
              </a:rPr>
              <a:t>　活動に必要な知識やスキルをわかりやす</a:t>
            </a:r>
            <a:endParaRPr lang="en-US" altLang="ja-JP" sz="1200" dirty="0">
              <a:latin typeface="メイリオ" pitchFamily="50" charset="-128"/>
              <a:ea typeface="メイリオ" pitchFamily="50" charset="-128"/>
              <a:cs typeface="メイリオ" pitchFamily="50" charset="-128"/>
            </a:endParaRPr>
          </a:p>
          <a:p>
            <a:pPr marL="180975" indent="-180975"/>
            <a:r>
              <a:rPr lang="ja-JP" altLang="en-US" sz="1200" dirty="0">
                <a:latin typeface="メイリオ" pitchFamily="50" charset="-128"/>
                <a:ea typeface="メイリオ" pitchFamily="50" charset="-128"/>
                <a:cs typeface="メイリオ" pitchFamily="50" charset="-128"/>
              </a:rPr>
              <a:t>　くポイントを絞って解説！</a:t>
            </a:r>
            <a:endParaRPr lang="en-US" altLang="ja-JP" sz="1200" dirty="0">
              <a:latin typeface="メイリオ" pitchFamily="50" charset="-128"/>
              <a:ea typeface="メイリオ" pitchFamily="50" charset="-128"/>
              <a:cs typeface="メイリオ" pitchFamily="50" charset="-128"/>
            </a:endParaRPr>
          </a:p>
          <a:p>
            <a:pPr marL="177800" indent="-177800"/>
            <a:endParaRPr lang="en-US" altLang="ja-JP" sz="300" dirty="0">
              <a:latin typeface="メイリオ" pitchFamily="50" charset="-128"/>
              <a:ea typeface="メイリオ" pitchFamily="50" charset="-128"/>
              <a:cs typeface="メイリオ" pitchFamily="50" charset="-128"/>
            </a:endParaRPr>
          </a:p>
          <a:p>
            <a:pPr marL="177800" indent="-177800"/>
            <a:r>
              <a:rPr lang="ja-JP" altLang="en-US" sz="1200" b="1" dirty="0">
                <a:solidFill>
                  <a:srgbClr val="FF0000"/>
                </a:solidFill>
                <a:latin typeface="メイリオ" pitchFamily="50" charset="-128"/>
                <a:ea typeface="メイリオ" pitchFamily="50" charset="-128"/>
                <a:cs typeface="メイリオ" pitchFamily="50" charset="-128"/>
              </a:rPr>
              <a:t>◆会場とオンラインのどちらでも参加可能</a:t>
            </a:r>
            <a:endParaRPr lang="en-US" altLang="ja-JP" sz="1200" b="1" dirty="0">
              <a:solidFill>
                <a:srgbClr val="FF0000"/>
              </a:solidFill>
              <a:latin typeface="メイリオ" pitchFamily="50" charset="-128"/>
              <a:ea typeface="メイリオ" pitchFamily="50" charset="-128"/>
              <a:cs typeface="メイリオ" pitchFamily="50" charset="-128"/>
            </a:endParaRPr>
          </a:p>
          <a:p>
            <a:pPr marL="177800" indent="-177800"/>
            <a:r>
              <a:rPr lang="ja-JP" altLang="en-US" sz="1200" b="1" dirty="0">
                <a:latin typeface="メイリオ" pitchFamily="50" charset="-128"/>
                <a:ea typeface="メイリオ" pitchFamily="50" charset="-128"/>
                <a:cs typeface="メイリオ" pitchFamily="50" charset="-128"/>
              </a:rPr>
              <a:t>　</a:t>
            </a:r>
            <a:r>
              <a:rPr lang="ja-JP" altLang="en-US" sz="1200" dirty="0">
                <a:latin typeface="メイリオ" pitchFamily="50" charset="-128"/>
                <a:ea typeface="メイリオ" pitchFamily="50" charset="-128"/>
                <a:cs typeface="メイリオ" pitchFamily="50" charset="-128"/>
              </a:rPr>
              <a:t>オンラインは</a:t>
            </a:r>
            <a:r>
              <a:rPr lang="en-US" altLang="ja-JP" sz="1200" dirty="0">
                <a:latin typeface="メイリオ" pitchFamily="50" charset="-128"/>
                <a:ea typeface="メイリオ" pitchFamily="50" charset="-128"/>
                <a:cs typeface="メイリオ" pitchFamily="50" charset="-128"/>
              </a:rPr>
              <a:t>Zoom</a:t>
            </a:r>
            <a:r>
              <a:rPr lang="ja-JP" altLang="en-US" sz="1200" dirty="0">
                <a:latin typeface="メイリオ" pitchFamily="50" charset="-128"/>
                <a:ea typeface="メイリオ" pitchFamily="50" charset="-128"/>
                <a:cs typeface="メイリオ" pitchFamily="50" charset="-128"/>
              </a:rPr>
              <a:t>を利用。</a:t>
            </a:r>
            <a:endParaRPr lang="en-US" altLang="ja-JP" sz="1200" dirty="0">
              <a:latin typeface="メイリオ" pitchFamily="50" charset="-128"/>
              <a:ea typeface="メイリオ" pitchFamily="50" charset="-128"/>
              <a:cs typeface="メイリオ" pitchFamily="50" charset="-128"/>
            </a:endParaRPr>
          </a:p>
          <a:p>
            <a:pPr marL="177800" indent="-177800"/>
            <a:r>
              <a:rPr lang="ja-JP" altLang="en-US" sz="1200" dirty="0">
                <a:latin typeface="メイリオ" pitchFamily="50" charset="-128"/>
                <a:ea typeface="メイリオ" pitchFamily="50" charset="-128"/>
                <a:cs typeface="メイリオ" pitchFamily="50" charset="-128"/>
              </a:rPr>
              <a:t>　開始</a:t>
            </a:r>
            <a:r>
              <a:rPr lang="en-US" altLang="ja-JP" sz="1200" dirty="0">
                <a:latin typeface="メイリオ" pitchFamily="50" charset="-128"/>
                <a:ea typeface="メイリオ" pitchFamily="50" charset="-128"/>
                <a:cs typeface="メイリオ" pitchFamily="50" charset="-128"/>
              </a:rPr>
              <a:t>1</a:t>
            </a:r>
            <a:r>
              <a:rPr lang="ja-JP" altLang="en-US" sz="1200" dirty="0">
                <a:latin typeface="メイリオ" pitchFamily="50" charset="-128"/>
                <a:ea typeface="メイリオ" pitchFamily="50" charset="-128"/>
                <a:cs typeface="メイリオ" pitchFamily="50" charset="-128"/>
              </a:rPr>
              <a:t>時間前まで申込み可能！</a:t>
            </a:r>
            <a:endParaRPr lang="en-US" altLang="ja-JP" sz="1200" dirty="0">
              <a:latin typeface="メイリオ" pitchFamily="50" charset="-128"/>
              <a:ea typeface="メイリオ" pitchFamily="50" charset="-128"/>
              <a:cs typeface="メイリオ" pitchFamily="50" charset="-128"/>
            </a:endParaRPr>
          </a:p>
          <a:p>
            <a:pPr marL="177800" indent="-177800"/>
            <a:r>
              <a:rPr lang="ja-JP" altLang="en-US" sz="1200" dirty="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a:t>
            </a:r>
            <a:r>
              <a:rPr lang="ja-JP" altLang="en-US" sz="1200" dirty="0">
                <a:latin typeface="メイリオ" pitchFamily="50" charset="-128"/>
                <a:ea typeface="メイリオ" pitchFamily="50" charset="-128"/>
                <a:cs typeface="メイリオ" pitchFamily="50" charset="-128"/>
              </a:rPr>
              <a:t>会場のみの講座もあります。</a:t>
            </a:r>
            <a:endParaRPr lang="en-US" altLang="ja-JP" sz="1200" dirty="0">
              <a:latin typeface="メイリオ" pitchFamily="50" charset="-128"/>
              <a:ea typeface="メイリオ" pitchFamily="50" charset="-128"/>
              <a:cs typeface="メイリオ" pitchFamily="50" charset="-128"/>
            </a:endParaRPr>
          </a:p>
        </p:txBody>
      </p:sp>
      <p:grpSp>
        <p:nvGrpSpPr>
          <p:cNvPr id="20" name="グループ化 19">
            <a:extLst>
              <a:ext uri="{FF2B5EF4-FFF2-40B4-BE49-F238E27FC236}">
                <a16:creationId xmlns:a16="http://schemas.microsoft.com/office/drawing/2014/main" id="{5ECC9E88-9A3D-2CE3-3485-E3DBA02619DE}"/>
              </a:ext>
            </a:extLst>
          </p:cNvPr>
          <p:cNvGrpSpPr/>
          <p:nvPr/>
        </p:nvGrpSpPr>
        <p:grpSpPr>
          <a:xfrm>
            <a:off x="134191" y="5335057"/>
            <a:ext cx="7431387" cy="960105"/>
            <a:chOff x="7615773" y="5622671"/>
            <a:chExt cx="7431387" cy="960105"/>
          </a:xfrm>
        </p:grpSpPr>
        <p:sp>
          <p:nvSpPr>
            <p:cNvPr id="21" name="テキスト ボックス 54">
              <a:extLst>
                <a:ext uri="{FF2B5EF4-FFF2-40B4-BE49-F238E27FC236}">
                  <a16:creationId xmlns:a16="http://schemas.microsoft.com/office/drawing/2014/main" id="{BA32D716-BF53-C039-6D9C-7BCAEBF6C120}"/>
                </a:ext>
              </a:extLst>
            </p:cNvPr>
            <p:cNvSpPr txBox="1">
              <a:spLocks noChangeArrowheads="1"/>
            </p:cNvSpPr>
            <p:nvPr/>
          </p:nvSpPr>
          <p:spPr bwMode="auto">
            <a:xfrm>
              <a:off x="7615773" y="5751779"/>
              <a:ext cx="7147026" cy="830997"/>
            </a:xfrm>
            <a:prstGeom prst="rect">
              <a:avLst/>
            </a:prstGeom>
            <a:noFill/>
            <a:ln w="9525">
              <a:noFill/>
              <a:prstDash val="sysDash"/>
              <a:miter lim="800000"/>
              <a:headEnd/>
              <a:tailEnd/>
            </a:ln>
          </p:spPr>
          <p:txBody>
            <a:bodyPr wrap="square">
              <a:spAutoFit/>
            </a:bodyPr>
            <a:lstStyle/>
            <a:p>
              <a:endParaRPr lang="en-US" altLang="ja-JP" sz="1200" b="1" dirty="0">
                <a:solidFill>
                  <a:schemeClr val="tx2">
                    <a:lumMod val="50000"/>
                  </a:schemeClr>
                </a:solidFill>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とはそもそもどのようなものなのか、</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に関する基礎知識をわかりやすく学び、その団体に合った法人設立や運営について学びます。また、活動成果を確実にあげていくための、適切な組織運営についてもお話しを伺います。</a:t>
              </a:r>
              <a:endParaRPr lang="en-US" altLang="ja-JP" sz="1200" dirty="0">
                <a:latin typeface="メイリオ" pitchFamily="50" charset="-128"/>
                <a:ea typeface="メイリオ" pitchFamily="50" charset="-128"/>
                <a:cs typeface="メイリオ" pitchFamily="50" charset="-128"/>
              </a:endParaRPr>
            </a:p>
          </p:txBody>
        </p:sp>
        <p:grpSp>
          <p:nvGrpSpPr>
            <p:cNvPr id="22" name="グループ化 21">
              <a:extLst>
                <a:ext uri="{FF2B5EF4-FFF2-40B4-BE49-F238E27FC236}">
                  <a16:creationId xmlns:a16="http://schemas.microsoft.com/office/drawing/2014/main" id="{D571E2D9-3B99-ED64-63FB-4515D0E4F6F7}"/>
                </a:ext>
              </a:extLst>
            </p:cNvPr>
            <p:cNvGrpSpPr/>
            <p:nvPr/>
          </p:nvGrpSpPr>
          <p:grpSpPr>
            <a:xfrm>
              <a:off x="7689036" y="5622671"/>
              <a:ext cx="1311154" cy="342832"/>
              <a:chOff x="7903156" y="6286923"/>
              <a:chExt cx="1334888" cy="342832"/>
            </a:xfrm>
          </p:grpSpPr>
          <p:sp>
            <p:nvSpPr>
              <p:cNvPr id="24" name="雲 23">
                <a:extLst>
                  <a:ext uri="{FF2B5EF4-FFF2-40B4-BE49-F238E27FC236}">
                    <a16:creationId xmlns:a16="http://schemas.microsoft.com/office/drawing/2014/main" id="{D77AE2F1-4556-53E1-7784-7ADC7717C3A3}"/>
                  </a:ext>
                </a:extLst>
              </p:cNvPr>
              <p:cNvSpPr/>
              <p:nvPr/>
            </p:nvSpPr>
            <p:spPr>
              <a:xfrm rot="158486">
                <a:off x="7903156" y="6288649"/>
                <a:ext cx="1334888" cy="341106"/>
              </a:xfrm>
              <a:prstGeom prst="cloud">
                <a:avLst/>
              </a:prstGeom>
              <a:solidFill>
                <a:schemeClr val="tx2">
                  <a:lumMod val="20000"/>
                  <a:lumOff val="80000"/>
                </a:schemeClr>
              </a:solidFill>
              <a:ln>
                <a:solidFill>
                  <a:schemeClr val="tx2">
                    <a:lumMod val="20000"/>
                    <a:lumOff val="80000"/>
                  </a:schemeClr>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5" name="テキスト ボックス 24">
                <a:extLst>
                  <a:ext uri="{FF2B5EF4-FFF2-40B4-BE49-F238E27FC236}">
                    <a16:creationId xmlns:a16="http://schemas.microsoft.com/office/drawing/2014/main" id="{4D865014-3D71-9D3E-259D-EC1FBF967FEE}"/>
                  </a:ext>
                </a:extLst>
              </p:cNvPr>
              <p:cNvSpPr txBox="1"/>
              <p:nvPr/>
            </p:nvSpPr>
            <p:spPr>
              <a:xfrm>
                <a:off x="7926401" y="6286923"/>
                <a:ext cx="1256714" cy="307777"/>
              </a:xfrm>
              <a:prstGeom prst="rect">
                <a:avLst/>
              </a:prstGeom>
              <a:noFill/>
            </p:spPr>
            <p:txBody>
              <a:bodyPr wrap="square" rtlCol="0">
                <a:spAutoFit/>
              </a:bodyPr>
              <a:lstStyle/>
              <a:p>
                <a:r>
                  <a:rPr kumimoji="1" lang="ja-JP" altLang="en-US" sz="1400" b="1" dirty="0">
                    <a:ln>
                      <a:solidFill>
                        <a:schemeClr val="tx1"/>
                      </a:solidFill>
                    </a:ln>
                    <a:solidFill>
                      <a:schemeClr val="bg1"/>
                    </a:solidFill>
                    <a:latin typeface="HG丸ｺﾞｼｯｸM-PRO" panose="020F0600000000000000" pitchFamily="50" charset="-128"/>
                    <a:ea typeface="HG丸ｺﾞｼｯｸM-PRO" panose="020F0600000000000000" pitchFamily="50" charset="-128"/>
                  </a:rPr>
                  <a:t>　</a:t>
                </a:r>
              </a:p>
            </p:txBody>
          </p:sp>
        </p:grpSp>
        <p:sp>
          <p:nvSpPr>
            <p:cNvPr id="23" name="テキスト ボックス 22">
              <a:extLst>
                <a:ext uri="{FF2B5EF4-FFF2-40B4-BE49-F238E27FC236}">
                  <a16:creationId xmlns:a16="http://schemas.microsoft.com/office/drawing/2014/main" id="{623B045C-25B1-DB71-ED5E-FE1EAFB5EF9F}"/>
                </a:ext>
              </a:extLst>
            </p:cNvPr>
            <p:cNvSpPr txBox="1"/>
            <p:nvPr/>
          </p:nvSpPr>
          <p:spPr>
            <a:xfrm>
              <a:off x="8935607" y="5660208"/>
              <a:ext cx="6111553" cy="307777"/>
            </a:xfrm>
            <a:prstGeom prst="rect">
              <a:avLst/>
            </a:prstGeom>
            <a:noFill/>
          </p:spPr>
          <p:txBody>
            <a:bodyPr wrap="square" rtlCol="0">
              <a:spAutoFit/>
            </a:bodyPr>
            <a:lstStyle/>
            <a:p>
              <a:r>
                <a:rPr kumimoji="1" lang="en-US" altLang="ja-JP" sz="1350" b="1" dirty="0">
                  <a:latin typeface="メイリオ" panose="020B0604030504040204" pitchFamily="50" charset="-128"/>
                  <a:ea typeface="メイリオ" panose="020B0604030504040204" pitchFamily="50" charset="-128"/>
                </a:rPr>
                <a:t>NPO</a:t>
              </a:r>
              <a:r>
                <a:rPr lang="ja-JP" altLang="en-US" sz="1350" b="1" dirty="0">
                  <a:latin typeface="メイリオ" panose="020B0604030504040204" pitchFamily="50" charset="-128"/>
                  <a:ea typeface="メイリオ" panose="020B0604030504040204" pitchFamily="50" charset="-128"/>
                </a:rPr>
                <a:t>の立ち上げを考えている方や、改めて学び直したい方におススメ！</a:t>
              </a:r>
              <a:endParaRPr kumimoji="1" lang="en-US" altLang="ja-JP" sz="1350" b="1" dirty="0">
                <a:latin typeface="メイリオ" panose="020B0604030504040204" pitchFamily="50" charset="-128"/>
                <a:ea typeface="メイリオ" panose="020B0604030504040204" pitchFamily="50" charset="-128"/>
              </a:endParaRPr>
            </a:p>
          </p:txBody>
        </p:sp>
      </p:grpSp>
      <p:graphicFrame>
        <p:nvGraphicFramePr>
          <p:cNvPr id="26" name="表 18">
            <a:extLst>
              <a:ext uri="{FF2B5EF4-FFF2-40B4-BE49-F238E27FC236}">
                <a16:creationId xmlns:a16="http://schemas.microsoft.com/office/drawing/2014/main" id="{8D662442-05EB-FF7D-BA89-0368A7789575}"/>
              </a:ext>
            </a:extLst>
          </p:cNvPr>
          <p:cNvGraphicFramePr>
            <a:graphicFrameLocks noGrp="1"/>
          </p:cNvGraphicFramePr>
          <p:nvPr>
            <p:extLst>
              <p:ext uri="{D42A27DB-BD31-4B8C-83A1-F6EECF244321}">
                <p14:modId xmlns:p14="http://schemas.microsoft.com/office/powerpoint/2010/main" val="4253460315"/>
              </p:ext>
            </p:extLst>
          </p:nvPr>
        </p:nvGraphicFramePr>
        <p:xfrm>
          <a:off x="200288" y="6308754"/>
          <a:ext cx="5658581" cy="1447800"/>
        </p:xfrm>
        <a:graphic>
          <a:graphicData uri="http://schemas.openxmlformats.org/drawingml/2006/table">
            <a:tbl>
              <a:tblPr firstRow="1" bandRow="1">
                <a:tableStyleId>{93296810-A885-4BE3-A3E7-6D5BEEA58F35}</a:tableStyleId>
              </a:tblPr>
              <a:tblGrid>
                <a:gridCol w="956449">
                  <a:extLst>
                    <a:ext uri="{9D8B030D-6E8A-4147-A177-3AD203B41FA5}">
                      <a16:colId xmlns:a16="http://schemas.microsoft.com/office/drawing/2014/main" val="2031487281"/>
                    </a:ext>
                  </a:extLst>
                </a:gridCol>
                <a:gridCol w="1747295">
                  <a:extLst>
                    <a:ext uri="{9D8B030D-6E8A-4147-A177-3AD203B41FA5}">
                      <a16:colId xmlns:a16="http://schemas.microsoft.com/office/drawing/2014/main" val="3246790380"/>
                    </a:ext>
                  </a:extLst>
                </a:gridCol>
                <a:gridCol w="2954837">
                  <a:extLst>
                    <a:ext uri="{9D8B030D-6E8A-4147-A177-3AD203B41FA5}">
                      <a16:colId xmlns:a16="http://schemas.microsoft.com/office/drawing/2014/main" val="2611569777"/>
                    </a:ext>
                  </a:extLst>
                </a:gridCol>
              </a:tblGrid>
              <a:tr h="232001">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6D9F1"/>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6D9F1"/>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6D9F1"/>
                    </a:solidFill>
                  </a:tcPr>
                </a:tc>
                <a:extLst>
                  <a:ext uri="{0D108BD9-81ED-4DB2-BD59-A6C34878D82A}">
                    <a16:rowId xmlns:a16="http://schemas.microsoft.com/office/drawing/2014/main" val="1848494800"/>
                  </a:ext>
                </a:extLst>
              </a:tr>
              <a:tr h="360388">
                <a:tc>
                  <a:txBody>
                    <a:bodyPr/>
                    <a:lstStyle/>
                    <a:p>
                      <a:pPr algn="l"/>
                      <a:r>
                        <a:rPr kumimoji="1" lang="en-US" altLang="ja-JP" sz="1000" dirty="0">
                          <a:latin typeface="メイリオ" panose="020B0604030504040204" pitchFamily="50" charset="-128"/>
                          <a:ea typeface="メイリオ" panose="020B0604030504040204" pitchFamily="50" charset="-128"/>
                        </a:rPr>
                        <a:t>  4/25(</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開催済</a:t>
                      </a:r>
                      <a:endParaRPr kumimoji="1" lang="en-US" altLang="ja-JP"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入門講座</a:t>
                      </a:r>
                      <a:endParaRPr kumimoji="1" lang="en-US" altLang="ja-JP"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r>
                        <a:rPr kumimoji="1" lang="ja-JP" altLang="en-US" sz="1000" dirty="0">
                          <a:latin typeface="メイリオ" panose="020B0604030504040204" pitchFamily="50" charset="-128"/>
                          <a:ea typeface="メイリオ" panose="020B0604030504040204" pitchFamily="50" charset="-128"/>
                        </a:rPr>
                        <a:t>手塚 明美 氏</a:t>
                      </a:r>
                      <a:endParaRPr kumimoji="1" lang="en-US" altLang="ja-JP" sz="1000" dirty="0">
                        <a:latin typeface="メイリオ" panose="020B0604030504040204" pitchFamily="50" charset="-128"/>
                        <a:ea typeface="メイリオ" panose="020B0604030504040204" pitchFamily="50" charset="-128"/>
                      </a:endParaRPr>
                    </a:p>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認定</a:t>
                      </a:r>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法人藤沢市民活動推進機構 理事長</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extLst>
                  <a:ext uri="{0D108BD9-81ED-4DB2-BD59-A6C34878D82A}">
                    <a16:rowId xmlns:a16="http://schemas.microsoft.com/office/drawing/2014/main" val="2926091404"/>
                  </a:ext>
                </a:extLst>
              </a:tr>
              <a:tr h="354825">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  5/23(</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設立手続き講座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瀧口 徹 氏</a:t>
                      </a:r>
                      <a:endParaRPr lang="en-US" altLang="ja-JP" sz="1000" u="none" strike="noStrike" dirty="0">
                        <a:effectLst/>
                        <a:latin typeface="メイリオ" panose="020B0604030504040204" pitchFamily="50" charset="-128"/>
                        <a:ea typeface="メイリオ" panose="020B0604030504040204" pitchFamily="50" charset="-128"/>
                      </a:endParaRPr>
                    </a:p>
                    <a:p>
                      <a:pPr algn="l" fontAlgn="ctr"/>
                      <a:r>
                        <a:rPr lang="en-US" altLang="ja-JP" sz="1000" u="none" strike="noStrike" dirty="0">
                          <a:effectLst/>
                          <a:latin typeface="メイリオ" panose="020B0604030504040204" pitchFamily="50" charset="-128"/>
                          <a:ea typeface="メイリオ" panose="020B0604030504040204" pitchFamily="50" charset="-128"/>
                        </a:rPr>
                        <a:t>(BLP-Network</a:t>
                      </a:r>
                      <a:r>
                        <a:rPr lang="ja-JP" altLang="en-US" sz="1000" u="none" strike="noStrike" dirty="0">
                          <a:effectLst/>
                          <a:latin typeface="メイリオ" panose="020B0604030504040204" pitchFamily="50" charset="-128"/>
                          <a:ea typeface="メイリオ" panose="020B0604030504040204" pitchFamily="50" charset="-128"/>
                        </a:rPr>
                        <a:t> メンバー・弁護士</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extLst>
                  <a:ext uri="{0D108BD9-81ED-4DB2-BD59-A6C34878D82A}">
                    <a16:rowId xmlns:a16="http://schemas.microsoft.com/office/drawing/2014/main" val="4059764066"/>
                  </a:ext>
                </a:extLst>
              </a:tr>
              <a:tr h="354825">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5/30(</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　　　　　　　　　　　　　　　　　　　　　　　　　　　　　　　　　　　　　　　　　　　　　　　　　　　　　　　</a:t>
                      </a:r>
                      <a:endParaRPr kumimoji="1" lang="en-US" altLang="ja-JP"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組織運営講座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tc>
                  <a:txBody>
                    <a:bodyPr/>
                    <a:lstStyle/>
                    <a:p>
                      <a:r>
                        <a:rPr kumimoji="1" lang="ja-JP" altLang="en-US" sz="1000" dirty="0">
                          <a:latin typeface="メイリオ" panose="020B0604030504040204" pitchFamily="50" charset="-128"/>
                          <a:ea typeface="メイリオ" panose="020B0604030504040204" pitchFamily="50" charset="-128"/>
                        </a:rPr>
                        <a:t>手塚 明美 氏</a:t>
                      </a:r>
                      <a:endParaRPr kumimoji="1" lang="en-US" altLang="ja-JP" sz="1000" dirty="0">
                        <a:latin typeface="メイリオ" panose="020B0604030504040204" pitchFamily="50" charset="-128"/>
                        <a:ea typeface="メイリオ" panose="020B0604030504040204" pitchFamily="50" charset="-128"/>
                      </a:endParaRPr>
                    </a:p>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認定</a:t>
                      </a:r>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法人藤沢市民活動推進機構 理事長</a:t>
                      </a:r>
                      <a:r>
                        <a:rPr kumimoji="1" lang="en-US" altLang="ja-JP" sz="1000" b="0" dirty="0">
                          <a:latin typeface="メイリオ" panose="020B0604030504040204" pitchFamily="50" charset="-128"/>
                          <a:ea typeface="メイリオ" panose="020B0604030504040204" pitchFamily="50" charset="-128"/>
                        </a:rPr>
                        <a: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CF3FA"/>
                    </a:solidFill>
                  </a:tcPr>
                </a:tc>
                <a:extLst>
                  <a:ext uri="{0D108BD9-81ED-4DB2-BD59-A6C34878D82A}">
                    <a16:rowId xmlns:a16="http://schemas.microsoft.com/office/drawing/2014/main" val="31641363"/>
                  </a:ext>
                </a:extLst>
              </a:tr>
            </a:tbl>
          </a:graphicData>
        </a:graphic>
      </p:graphicFrame>
      <p:sp>
        <p:nvSpPr>
          <p:cNvPr id="27" name="テキスト ボックス 26">
            <a:extLst>
              <a:ext uri="{FF2B5EF4-FFF2-40B4-BE49-F238E27FC236}">
                <a16:creationId xmlns:a16="http://schemas.microsoft.com/office/drawing/2014/main" id="{1C96158F-04EB-FBA9-8CB6-59408CC3FC6E}"/>
              </a:ext>
            </a:extLst>
          </p:cNvPr>
          <p:cNvSpPr txBox="1"/>
          <p:nvPr/>
        </p:nvSpPr>
        <p:spPr>
          <a:xfrm>
            <a:off x="152497" y="1654982"/>
            <a:ext cx="7483074" cy="499817"/>
          </a:xfrm>
          <a:prstGeom prst="rect">
            <a:avLst/>
          </a:prstGeom>
          <a:noFill/>
        </p:spPr>
        <p:txBody>
          <a:bodyPr wrap="square">
            <a:spAutoFit/>
          </a:bodyPr>
          <a:lstStyle/>
          <a:p>
            <a:pPr algn="l" fontAlgn="auto">
              <a:lnSpc>
                <a:spcPts val="1700"/>
              </a:lnSpc>
              <a:spcBef>
                <a:spcPts val="0"/>
              </a:spcBef>
              <a:spcAft>
                <a:spcPts val="0"/>
              </a:spcAft>
              <a:defRPr/>
            </a:pPr>
            <a:r>
              <a:rPr lang="en-US" altLang="ja-JP" sz="1200" b="1" dirty="0">
                <a:latin typeface="メイリオ" panose="020B0604030504040204" pitchFamily="50" charset="-128"/>
                <a:ea typeface="メイリオ" panose="020B0604030504040204" pitchFamily="50" charset="-128"/>
              </a:rPr>
              <a:t>NPO</a:t>
            </a: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POP NEWS</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略して</a:t>
            </a:r>
            <a:r>
              <a:rPr lang="en-US" altLang="ja-JP" sz="1200" b="1" dirty="0">
                <a:latin typeface="メイリオ" panose="020B0604030504040204" pitchFamily="50" charset="-128"/>
                <a:ea typeface="メイリオ" panose="020B0604030504040204" pitchFamily="50" charset="-128"/>
              </a:rPr>
              <a:t>)『</a:t>
            </a:r>
            <a:r>
              <a:rPr lang="en-US" altLang="ja-JP" sz="1200" b="1" i="0" dirty="0" err="1">
                <a:effectLst/>
                <a:latin typeface="メイリオ" panose="020B0604030504040204" pitchFamily="50" charset="-128"/>
                <a:ea typeface="メイリオ" panose="020B0604030504040204" pitchFamily="50" charset="-128"/>
              </a:rPr>
              <a:t>Npop’n</a:t>
            </a:r>
            <a:r>
              <a:rPr lang="en-US" altLang="ja-JP" sz="1200" b="1" i="0" dirty="0">
                <a:effectLst/>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                                                                     　　　　　 </a:t>
            </a:r>
            <a:r>
              <a:rPr lang="ja-JP" altLang="en-US" sz="1200" b="1" dirty="0">
                <a:latin typeface="HGSｺﾞｼｯｸM" panose="020B0600000000000000" pitchFamily="50" charset="-128"/>
                <a:ea typeface="HGSｺﾞｼｯｸM" panose="020B0600000000000000" pitchFamily="50" charset="-128"/>
              </a:rPr>
              <a:t>　新宿Ｎ</a:t>
            </a:r>
            <a:r>
              <a:rPr lang="en-US" altLang="ja-JP" sz="1200" b="1" dirty="0">
                <a:latin typeface="HGSｺﾞｼｯｸM" panose="020B0600000000000000" pitchFamily="50" charset="-128"/>
                <a:ea typeface="HGSｺﾞｼｯｸM" panose="020B0600000000000000" pitchFamily="50" charset="-128"/>
              </a:rPr>
              <a:t>PO</a:t>
            </a:r>
            <a:r>
              <a:rPr lang="ja-JP" altLang="en-US" sz="1200" b="1" dirty="0">
                <a:latin typeface="HGSｺﾞｼｯｸM" panose="020B0600000000000000" pitchFamily="50" charset="-128"/>
                <a:ea typeface="HGSｺﾞｼｯｸM" panose="020B0600000000000000" pitchFamily="50" charset="-128"/>
              </a:rPr>
              <a:t>協働推進センターから、社会貢献活動に関連した</a:t>
            </a:r>
            <a:r>
              <a:rPr lang="en-US" altLang="ja-JP" sz="1200" b="1" dirty="0">
                <a:latin typeface="HGSｺﾞｼｯｸM" panose="020B0600000000000000" pitchFamily="50" charset="-128"/>
                <a:ea typeface="HGSｺﾞｼｯｸM" panose="020B0600000000000000" pitchFamily="50" charset="-128"/>
              </a:rPr>
              <a:t>POP</a:t>
            </a:r>
            <a:r>
              <a:rPr lang="ja-JP" altLang="en-US" sz="1200" b="1" dirty="0">
                <a:latin typeface="HGSｺﾞｼｯｸM" panose="020B0600000000000000" pitchFamily="50" charset="-128"/>
                <a:ea typeface="HGSｺﾞｼｯｸM" panose="020B0600000000000000" pitchFamily="50" charset="-128"/>
              </a:rPr>
              <a:t>な</a:t>
            </a:r>
            <a:r>
              <a:rPr lang="en-US" altLang="ja-JP" sz="1200" b="1" dirty="0">
                <a:latin typeface="HGSｺﾞｼｯｸM" panose="020B0600000000000000" pitchFamily="50" charset="-128"/>
                <a:ea typeface="HGSｺﾞｼｯｸM" panose="020B0600000000000000" pitchFamily="50" charset="-128"/>
              </a:rPr>
              <a:t>NEWS(</a:t>
            </a:r>
            <a:r>
              <a:rPr lang="ja-JP" altLang="en-US" sz="1200" b="1" dirty="0">
                <a:latin typeface="HGSｺﾞｼｯｸM" panose="020B0600000000000000" pitchFamily="50" charset="-128"/>
                <a:ea typeface="HGSｺﾞｼｯｸM" panose="020B0600000000000000" pitchFamily="50" charset="-128"/>
              </a:rPr>
              <a:t>話題</a:t>
            </a:r>
            <a:r>
              <a:rPr lang="en-US" altLang="ja-JP" sz="1200" b="1" dirty="0">
                <a:latin typeface="HGSｺﾞｼｯｸM" panose="020B0600000000000000" pitchFamily="50" charset="-128"/>
                <a:ea typeface="HGSｺﾞｼｯｸM" panose="020B0600000000000000" pitchFamily="50" charset="-128"/>
              </a:rPr>
              <a:t>)</a:t>
            </a:r>
            <a:r>
              <a:rPr lang="ja-JP" altLang="en-US" sz="1200" b="1" dirty="0">
                <a:latin typeface="HGSｺﾞｼｯｸM" panose="020B0600000000000000" pitchFamily="50" charset="-128"/>
                <a:ea typeface="HGSｺﾞｼｯｸM" panose="020B0600000000000000" pitchFamily="50" charset="-128"/>
              </a:rPr>
              <a:t>をお伝えします！</a:t>
            </a:r>
          </a:p>
        </p:txBody>
      </p:sp>
      <p:cxnSp>
        <p:nvCxnSpPr>
          <p:cNvPr id="28" name="直線コネクタ 16">
            <a:extLst>
              <a:ext uri="{FF2B5EF4-FFF2-40B4-BE49-F238E27FC236}">
                <a16:creationId xmlns:a16="http://schemas.microsoft.com/office/drawing/2014/main" id="{DADA44F9-DD7E-A648-91D5-B62EEA27A67E}"/>
              </a:ext>
            </a:extLst>
          </p:cNvPr>
          <p:cNvCxnSpPr>
            <a:cxnSpLocks noChangeShapeType="1"/>
          </p:cNvCxnSpPr>
          <p:nvPr/>
        </p:nvCxnSpPr>
        <p:spPr bwMode="auto">
          <a:xfrm>
            <a:off x="230286" y="7828502"/>
            <a:ext cx="7029059" cy="0"/>
          </a:xfrm>
          <a:prstGeom prst="line">
            <a:avLst/>
          </a:prstGeom>
          <a:noFill/>
          <a:ln w="44450" cap="rnd" algn="ctr">
            <a:solidFill>
              <a:schemeClr val="accent4">
                <a:lumMod val="60000"/>
                <a:lumOff val="40000"/>
              </a:schemeClr>
            </a:solidFill>
            <a:prstDash val="sysDot"/>
            <a:round/>
            <a:headEnd/>
            <a:tailEnd/>
          </a:ln>
        </p:spPr>
      </p:cxnSp>
      <p:sp>
        <p:nvSpPr>
          <p:cNvPr id="29" name="正方形/長方形 28">
            <a:extLst>
              <a:ext uri="{FF2B5EF4-FFF2-40B4-BE49-F238E27FC236}">
                <a16:creationId xmlns:a16="http://schemas.microsoft.com/office/drawing/2014/main" id="{05A0BF16-AC2B-B690-5E14-852AE7D90B58}"/>
              </a:ext>
            </a:extLst>
          </p:cNvPr>
          <p:cNvSpPr/>
          <p:nvPr/>
        </p:nvSpPr>
        <p:spPr>
          <a:xfrm>
            <a:off x="5307482" y="4487019"/>
            <a:ext cx="1660039" cy="465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srgbClr val="FF0000"/>
                </a:solidFill>
                <a:latin typeface="メイリオ" panose="020B0604030504040204" pitchFamily="50" charset="-128"/>
                <a:ea typeface="メイリオ" panose="020B0604030504040204" pitchFamily="50" charset="-128"/>
              </a:rPr>
              <a:t> </a:t>
            </a:r>
            <a:r>
              <a:rPr kumimoji="1" lang="en-US" altLang="ja-JP" sz="900" dirty="0">
                <a:solidFill>
                  <a:srgbClr val="FF0000"/>
                </a:solidFill>
                <a:latin typeface="メイリオ" panose="020B0604030504040204" pitchFamily="50" charset="-128"/>
                <a:ea typeface="メイリオ" panose="020B0604030504040204" pitchFamily="50" charset="-128"/>
              </a:rPr>
              <a:t>《</a:t>
            </a:r>
            <a:r>
              <a:rPr kumimoji="1" lang="ja-JP" altLang="en-US" sz="900" dirty="0">
                <a:solidFill>
                  <a:srgbClr val="FF0000"/>
                </a:solidFill>
                <a:latin typeface="メイリオ" panose="020B0604030504040204" pitchFamily="50" charset="-128"/>
                <a:ea typeface="メイリオ" panose="020B0604030504040204" pitchFamily="50" charset="-128"/>
              </a:rPr>
              <a:t>会場参加用</a:t>
            </a:r>
            <a:r>
              <a:rPr kumimoji="1" lang="en-US" altLang="ja-JP" sz="900" dirty="0">
                <a:solidFill>
                  <a:srgbClr val="FF0000"/>
                </a:solidFill>
                <a:latin typeface="メイリオ" panose="020B0604030504040204" pitchFamily="50" charset="-128"/>
                <a:ea typeface="メイリオ" panose="020B0604030504040204" pitchFamily="50" charset="-128"/>
              </a:rPr>
              <a:t>》</a:t>
            </a:r>
          </a:p>
        </p:txBody>
      </p:sp>
      <p:sp>
        <p:nvSpPr>
          <p:cNvPr id="30" name="正方形/長方形 29">
            <a:extLst>
              <a:ext uri="{FF2B5EF4-FFF2-40B4-BE49-F238E27FC236}">
                <a16:creationId xmlns:a16="http://schemas.microsoft.com/office/drawing/2014/main" id="{F6206AF3-ACF4-2251-9D99-C36D9099CC22}"/>
              </a:ext>
            </a:extLst>
          </p:cNvPr>
          <p:cNvSpPr/>
          <p:nvPr/>
        </p:nvSpPr>
        <p:spPr>
          <a:xfrm>
            <a:off x="6075574" y="4580705"/>
            <a:ext cx="1491797" cy="2890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a:solidFill>
                  <a:srgbClr val="FF0000"/>
                </a:solidFill>
                <a:latin typeface="メイリオ" panose="020B0604030504040204" pitchFamily="50" charset="-128"/>
                <a:ea typeface="メイリオ" panose="020B0604030504040204" pitchFamily="50" charset="-128"/>
              </a:rPr>
              <a:t>《</a:t>
            </a:r>
            <a:r>
              <a:rPr lang="ja-JP" altLang="en-US" sz="900" dirty="0">
                <a:solidFill>
                  <a:srgbClr val="FF0000"/>
                </a:solidFill>
                <a:latin typeface="メイリオ" panose="020B0604030504040204" pitchFamily="50" charset="-128"/>
                <a:ea typeface="メイリオ" panose="020B0604030504040204" pitchFamily="50" charset="-128"/>
              </a:rPr>
              <a:t>オンライン参加</a:t>
            </a:r>
            <a:r>
              <a:rPr kumimoji="1" lang="ja-JP" altLang="en-US" sz="900" dirty="0">
                <a:solidFill>
                  <a:srgbClr val="FF0000"/>
                </a:solidFill>
                <a:latin typeface="メイリオ" panose="020B0604030504040204" pitchFamily="50" charset="-128"/>
                <a:ea typeface="メイリオ" panose="020B0604030504040204" pitchFamily="50" charset="-128"/>
              </a:rPr>
              <a:t>用</a:t>
            </a:r>
            <a:r>
              <a:rPr kumimoji="1" lang="en-US" altLang="ja-JP" sz="900" dirty="0">
                <a:solidFill>
                  <a:srgbClr val="FF0000"/>
                </a:solidFill>
                <a:latin typeface="メイリオ" panose="020B0604030504040204" pitchFamily="50" charset="-128"/>
                <a:ea typeface="メイリオ" panose="020B0604030504040204" pitchFamily="50" charset="-128"/>
              </a:rPr>
              <a:t>》</a:t>
            </a:r>
          </a:p>
        </p:txBody>
      </p:sp>
      <p:sp>
        <p:nvSpPr>
          <p:cNvPr id="31" name="正方形/長方形 30">
            <a:extLst>
              <a:ext uri="{FF2B5EF4-FFF2-40B4-BE49-F238E27FC236}">
                <a16:creationId xmlns:a16="http://schemas.microsoft.com/office/drawing/2014/main" id="{C3C2F234-D3F9-874D-BD7B-60D9606D10F8}"/>
              </a:ext>
            </a:extLst>
          </p:cNvPr>
          <p:cNvSpPr/>
          <p:nvPr/>
        </p:nvSpPr>
        <p:spPr>
          <a:xfrm>
            <a:off x="5825264" y="4407131"/>
            <a:ext cx="1670323" cy="251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solidFill>
                  <a:srgbClr val="FF0000"/>
                </a:solidFill>
                <a:latin typeface="メイリオ" panose="020B0604030504040204" pitchFamily="50" charset="-128"/>
                <a:ea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rPr>
              <a:t>申込みフォーム</a:t>
            </a:r>
            <a:r>
              <a:rPr lang="en-US" altLang="ja-JP" sz="1000" dirty="0">
                <a:solidFill>
                  <a:srgbClr val="FF0000"/>
                </a:solidFill>
                <a:latin typeface="メイリオ" panose="020B0604030504040204" pitchFamily="50" charset="-128"/>
                <a:ea typeface="メイリオ" panose="020B0604030504040204" pitchFamily="50" charset="-128"/>
              </a:rPr>
              <a:t>】</a:t>
            </a:r>
            <a:endParaRPr kumimoji="1" lang="en-US" altLang="ja-JP" sz="1000" dirty="0">
              <a:solidFill>
                <a:srgbClr val="FF0000"/>
              </a:solidFill>
              <a:latin typeface="メイリオ" panose="020B0604030504040204" pitchFamily="50" charset="-128"/>
              <a:ea typeface="メイリオ" panose="020B0604030504040204" pitchFamily="50" charset="-128"/>
            </a:endParaRPr>
          </a:p>
        </p:txBody>
      </p:sp>
      <p:pic>
        <p:nvPicPr>
          <p:cNvPr id="32" name="図 31">
            <a:extLst>
              <a:ext uri="{FF2B5EF4-FFF2-40B4-BE49-F238E27FC236}">
                <a16:creationId xmlns:a16="http://schemas.microsoft.com/office/drawing/2014/main" id="{24432125-F862-A347-1B99-75FFE945B84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5914" y="4807894"/>
            <a:ext cx="442029" cy="411587"/>
          </a:xfrm>
          <a:prstGeom prst="rect">
            <a:avLst/>
          </a:prstGeom>
          <a:noFill/>
          <a:ln>
            <a:noFill/>
          </a:ln>
        </p:spPr>
      </p:pic>
      <p:sp>
        <p:nvSpPr>
          <p:cNvPr id="33" name="テキスト ボックス 32">
            <a:extLst>
              <a:ext uri="{FF2B5EF4-FFF2-40B4-BE49-F238E27FC236}">
                <a16:creationId xmlns:a16="http://schemas.microsoft.com/office/drawing/2014/main" id="{A7B88511-1D43-76A1-3175-7E62EBFA7475}"/>
              </a:ext>
            </a:extLst>
          </p:cNvPr>
          <p:cNvSpPr txBox="1"/>
          <p:nvPr/>
        </p:nvSpPr>
        <p:spPr>
          <a:xfrm>
            <a:off x="381191" y="5386925"/>
            <a:ext cx="1099397" cy="307777"/>
          </a:xfrm>
          <a:prstGeom prst="rect">
            <a:avLst/>
          </a:prstGeom>
          <a:noFill/>
        </p:spPr>
        <p:txBody>
          <a:bodyPr wrap="square">
            <a:spAutoFit/>
          </a:bodyPr>
          <a:lstStyle/>
          <a:p>
            <a:r>
              <a:rPr lang="ja-JP" altLang="en-US" sz="1400" b="1" dirty="0">
                <a:latin typeface="メイリオ" pitchFamily="50" charset="-128"/>
                <a:ea typeface="メイリオ" pitchFamily="50" charset="-128"/>
                <a:cs typeface="メイリオ" pitchFamily="50" charset="-128"/>
              </a:rPr>
              <a:t>Ｎ</a:t>
            </a:r>
            <a:r>
              <a:rPr lang="en-US" altLang="ja-JP" sz="1400" b="1" dirty="0">
                <a:latin typeface="メイリオ" pitchFamily="50" charset="-128"/>
                <a:ea typeface="メイリオ" pitchFamily="50" charset="-128"/>
                <a:cs typeface="メイリオ" pitchFamily="50" charset="-128"/>
              </a:rPr>
              <a:t>PO</a:t>
            </a:r>
            <a:r>
              <a:rPr lang="ja-JP" altLang="en-US" sz="1400" b="1" dirty="0">
                <a:latin typeface="メイリオ" pitchFamily="50" charset="-128"/>
                <a:ea typeface="メイリオ" pitchFamily="50" charset="-128"/>
                <a:cs typeface="メイリオ" pitchFamily="50" charset="-128"/>
              </a:rPr>
              <a:t>入門</a:t>
            </a:r>
            <a:endParaRPr lang="en-US" altLang="ja-JP" sz="1400" b="1" dirty="0">
              <a:latin typeface="メイリオ" pitchFamily="50" charset="-128"/>
              <a:ea typeface="メイリオ" pitchFamily="50" charset="-128"/>
              <a:cs typeface="メイリオ" pitchFamily="50" charset="-128"/>
            </a:endParaRPr>
          </a:p>
        </p:txBody>
      </p:sp>
      <p:sp>
        <p:nvSpPr>
          <p:cNvPr id="34" name="テキスト ボックス 33">
            <a:extLst>
              <a:ext uri="{FF2B5EF4-FFF2-40B4-BE49-F238E27FC236}">
                <a16:creationId xmlns:a16="http://schemas.microsoft.com/office/drawing/2014/main" id="{94E7B8AC-45DB-5E23-7A8B-5697B1E82C45}"/>
              </a:ext>
            </a:extLst>
          </p:cNvPr>
          <p:cNvSpPr txBox="1"/>
          <p:nvPr/>
        </p:nvSpPr>
        <p:spPr>
          <a:xfrm>
            <a:off x="433341" y="7930115"/>
            <a:ext cx="1684072" cy="307777"/>
          </a:xfrm>
          <a:prstGeom prst="rect">
            <a:avLst/>
          </a:prstGeom>
          <a:noFill/>
        </p:spPr>
        <p:txBody>
          <a:bodyPr wrap="square">
            <a:spAutoFit/>
          </a:bodyPr>
          <a:lstStyle/>
          <a:p>
            <a:r>
              <a:rPr lang="ja-JP" altLang="en-US" sz="1400" b="1" dirty="0">
                <a:latin typeface="メイリオ" pitchFamily="50" charset="-128"/>
                <a:ea typeface="メイリオ" pitchFamily="50" charset="-128"/>
                <a:cs typeface="メイリオ" pitchFamily="50" charset="-128"/>
              </a:rPr>
              <a:t>コンプライアンス</a:t>
            </a:r>
            <a:endParaRPr lang="en-US" altLang="ja-JP" sz="1400" b="1" dirty="0">
              <a:latin typeface="メイリオ" pitchFamily="50" charset="-128"/>
              <a:ea typeface="メイリオ" pitchFamily="50" charset="-128"/>
              <a:cs typeface="メイリオ" pitchFamily="50" charset="-128"/>
            </a:endParaRPr>
          </a:p>
        </p:txBody>
      </p:sp>
      <p:sp>
        <p:nvSpPr>
          <p:cNvPr id="35" name="テキスト ボックス 34">
            <a:extLst>
              <a:ext uri="{FF2B5EF4-FFF2-40B4-BE49-F238E27FC236}">
                <a16:creationId xmlns:a16="http://schemas.microsoft.com/office/drawing/2014/main" id="{BF96063A-37DA-70B0-9EED-7C9505538E90}"/>
              </a:ext>
            </a:extLst>
          </p:cNvPr>
          <p:cNvSpPr txBox="1"/>
          <p:nvPr/>
        </p:nvSpPr>
        <p:spPr>
          <a:xfrm>
            <a:off x="1109009" y="2254178"/>
            <a:ext cx="5692785" cy="369332"/>
          </a:xfrm>
          <a:prstGeom prst="rect">
            <a:avLst/>
          </a:prstGeom>
          <a:solidFill>
            <a:srgbClr val="CC00FF"/>
          </a:solidFill>
          <a:ln>
            <a:noFill/>
          </a:ln>
        </p:spPr>
        <p:txBody>
          <a:bodyPr wrap="square">
            <a:spAutoFit/>
          </a:bodyPr>
          <a:lstStyle/>
          <a:p>
            <a:r>
              <a:rPr lang="ja-JP" altLang="en-US" sz="1800" b="1" dirty="0">
                <a:solidFill>
                  <a:schemeClr val="bg1"/>
                </a:solidFill>
                <a:latin typeface="メイリオ" pitchFamily="50" charset="-128"/>
                <a:ea typeface="メイリオ" pitchFamily="50" charset="-128"/>
                <a:cs typeface="メイリオ" pitchFamily="50" charset="-128"/>
              </a:rPr>
              <a:t>今年度もＮ</a:t>
            </a:r>
            <a:r>
              <a:rPr lang="en-US" altLang="ja-JP" sz="1800" b="1" dirty="0">
                <a:solidFill>
                  <a:schemeClr val="bg1"/>
                </a:solidFill>
                <a:latin typeface="メイリオ" pitchFamily="50" charset="-128"/>
                <a:ea typeface="メイリオ" pitchFamily="50" charset="-128"/>
                <a:cs typeface="メイリオ" pitchFamily="50" charset="-128"/>
              </a:rPr>
              <a:t>PO</a:t>
            </a:r>
            <a:r>
              <a:rPr lang="ja-JP" altLang="en-US" sz="1800" b="1" dirty="0">
                <a:solidFill>
                  <a:schemeClr val="bg1"/>
                </a:solidFill>
                <a:latin typeface="メイリオ" pitchFamily="50" charset="-128"/>
                <a:ea typeface="メイリオ" pitchFamily="50" charset="-128"/>
                <a:cs typeface="メイリオ" pitchFamily="50" charset="-128"/>
              </a:rPr>
              <a:t>のための”実践講座“始まりました！</a:t>
            </a:r>
            <a:endParaRPr lang="en-US" altLang="ja-JP" sz="1800" b="1" dirty="0">
              <a:solidFill>
                <a:schemeClr val="bg1"/>
              </a:solidFill>
              <a:latin typeface="メイリオ" pitchFamily="50" charset="-128"/>
              <a:ea typeface="メイリオ" pitchFamily="50" charset="-128"/>
              <a:cs typeface="メイリオ" pitchFamily="50" charset="-128"/>
            </a:endParaRPr>
          </a:p>
        </p:txBody>
      </p:sp>
      <p:cxnSp>
        <p:nvCxnSpPr>
          <p:cNvPr id="36" name="直線コネクタ 16">
            <a:extLst>
              <a:ext uri="{FF2B5EF4-FFF2-40B4-BE49-F238E27FC236}">
                <a16:creationId xmlns:a16="http://schemas.microsoft.com/office/drawing/2014/main" id="{3BD98C5C-FDB1-459D-2697-7233BF1D7B70}"/>
              </a:ext>
            </a:extLst>
          </p:cNvPr>
          <p:cNvCxnSpPr>
            <a:cxnSpLocks noChangeShapeType="1"/>
          </p:cNvCxnSpPr>
          <p:nvPr/>
        </p:nvCxnSpPr>
        <p:spPr bwMode="auto">
          <a:xfrm>
            <a:off x="241759" y="5267866"/>
            <a:ext cx="6987571" cy="0"/>
          </a:xfrm>
          <a:prstGeom prst="line">
            <a:avLst/>
          </a:prstGeom>
          <a:noFill/>
          <a:ln w="44450" cap="rnd" algn="ctr">
            <a:solidFill>
              <a:schemeClr val="accent4">
                <a:lumMod val="60000"/>
                <a:lumOff val="40000"/>
              </a:schemeClr>
            </a:solidFill>
            <a:prstDash val="sysDot"/>
            <a:round/>
            <a:headEnd/>
            <a:tailEnd/>
          </a:ln>
        </p:spPr>
      </p:cxnSp>
      <p:sp>
        <p:nvSpPr>
          <p:cNvPr id="37" name="テキスト ボックス 36">
            <a:extLst>
              <a:ext uri="{FF2B5EF4-FFF2-40B4-BE49-F238E27FC236}">
                <a16:creationId xmlns:a16="http://schemas.microsoft.com/office/drawing/2014/main" id="{2AB371D4-DF0F-8ED1-A97C-EEA7F4533CAB}"/>
              </a:ext>
            </a:extLst>
          </p:cNvPr>
          <p:cNvSpPr txBox="1"/>
          <p:nvPr/>
        </p:nvSpPr>
        <p:spPr>
          <a:xfrm>
            <a:off x="5874433" y="10205780"/>
            <a:ext cx="1720753" cy="246221"/>
          </a:xfrm>
          <a:prstGeom prst="rect">
            <a:avLst/>
          </a:prstGeom>
          <a:noFill/>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瀧口 氏</a:t>
            </a:r>
            <a:endParaRPr kumimoji="1" lang="en-US" altLang="ja-JP" sz="1000" dirty="0">
              <a:latin typeface="メイリオ" panose="020B0604030504040204" pitchFamily="50" charset="-128"/>
              <a:ea typeface="メイリオ" panose="020B0604030504040204" pitchFamily="50" charset="-128"/>
            </a:endParaRPr>
          </a:p>
        </p:txBody>
      </p:sp>
      <p:sp>
        <p:nvSpPr>
          <p:cNvPr id="38" name="テキスト ボックス 37">
            <a:extLst>
              <a:ext uri="{FF2B5EF4-FFF2-40B4-BE49-F238E27FC236}">
                <a16:creationId xmlns:a16="http://schemas.microsoft.com/office/drawing/2014/main" id="{3CED7E73-55E4-A7D3-8DE3-FD649AB18037}"/>
              </a:ext>
            </a:extLst>
          </p:cNvPr>
          <p:cNvSpPr txBox="1"/>
          <p:nvPr/>
        </p:nvSpPr>
        <p:spPr>
          <a:xfrm>
            <a:off x="5753364" y="7471419"/>
            <a:ext cx="1720753" cy="246221"/>
          </a:xfrm>
          <a:prstGeom prst="rect">
            <a:avLst/>
          </a:prstGeom>
          <a:noFill/>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手塚 氏</a:t>
            </a:r>
            <a:endParaRPr kumimoji="1" lang="en-US" altLang="ja-JP" sz="1000" dirty="0">
              <a:latin typeface="メイリオ" panose="020B0604030504040204" pitchFamily="50" charset="-128"/>
              <a:ea typeface="メイリオ" panose="020B0604030504040204" pitchFamily="50" charset="-128"/>
            </a:endParaRPr>
          </a:p>
        </p:txBody>
      </p:sp>
      <p:pic>
        <p:nvPicPr>
          <p:cNvPr id="39" name="図 38">
            <a:extLst>
              <a:ext uri="{FF2B5EF4-FFF2-40B4-BE49-F238E27FC236}">
                <a16:creationId xmlns:a16="http://schemas.microsoft.com/office/drawing/2014/main" id="{1A182C36-4C5F-DEA7-EC9B-38E28FD2AE5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3808" y="3801004"/>
            <a:ext cx="480521" cy="480521"/>
          </a:xfrm>
          <a:prstGeom prst="rect">
            <a:avLst/>
          </a:prstGeom>
          <a:noFill/>
          <a:ln>
            <a:noFill/>
          </a:ln>
        </p:spPr>
      </p:pic>
      <p:pic>
        <p:nvPicPr>
          <p:cNvPr id="40" name="図 39">
            <a:extLst>
              <a:ext uri="{FF2B5EF4-FFF2-40B4-BE49-F238E27FC236}">
                <a16:creationId xmlns:a16="http://schemas.microsoft.com/office/drawing/2014/main" id="{F53B9C90-4D3F-980A-458D-E8AE7287384E}"/>
              </a:ext>
            </a:extLst>
          </p:cNvPr>
          <p:cNvPicPr>
            <a:picLocks noChangeAspect="1"/>
          </p:cNvPicPr>
          <p:nvPr/>
        </p:nvPicPr>
        <p:blipFill>
          <a:blip r:embed="rId4"/>
          <a:stretch>
            <a:fillRect/>
          </a:stretch>
        </p:blipFill>
        <p:spPr>
          <a:xfrm>
            <a:off x="5690072" y="4802115"/>
            <a:ext cx="442029" cy="440923"/>
          </a:xfrm>
          <a:prstGeom prst="rect">
            <a:avLst/>
          </a:prstGeom>
        </p:spPr>
      </p:pic>
      <p:pic>
        <p:nvPicPr>
          <p:cNvPr id="41" name="図 40">
            <a:extLst>
              <a:ext uri="{FF2B5EF4-FFF2-40B4-BE49-F238E27FC236}">
                <a16:creationId xmlns:a16="http://schemas.microsoft.com/office/drawing/2014/main" id="{9AD55F13-34D4-B256-1BD3-386228B2DE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78107" y="6361194"/>
            <a:ext cx="1281238" cy="1040064"/>
          </a:xfrm>
          <a:prstGeom prst="rect">
            <a:avLst/>
          </a:prstGeom>
        </p:spPr>
      </p:pic>
      <p:pic>
        <p:nvPicPr>
          <p:cNvPr id="42" name="図 41">
            <a:extLst>
              <a:ext uri="{FF2B5EF4-FFF2-40B4-BE49-F238E27FC236}">
                <a16:creationId xmlns:a16="http://schemas.microsoft.com/office/drawing/2014/main" id="{AB1AE151-3A76-7699-47E4-E8DABE6470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152" y="8993407"/>
            <a:ext cx="1231178" cy="1158450"/>
          </a:xfrm>
          <a:prstGeom prst="rect">
            <a:avLst/>
          </a:prstGeom>
        </p:spPr>
      </p:pic>
      <p:sp>
        <p:nvSpPr>
          <p:cNvPr id="43" name="object 31">
            <a:extLst>
              <a:ext uri="{FF2B5EF4-FFF2-40B4-BE49-F238E27FC236}">
                <a16:creationId xmlns:a16="http://schemas.microsoft.com/office/drawing/2014/main" id="{9806CDEB-42C4-0CEE-A5D9-AF6D85F2366B}"/>
              </a:ext>
            </a:extLst>
          </p:cNvPr>
          <p:cNvSpPr txBox="1"/>
          <p:nvPr/>
        </p:nvSpPr>
        <p:spPr>
          <a:xfrm>
            <a:off x="5792090" y="953728"/>
            <a:ext cx="2078522" cy="335989"/>
          </a:xfrm>
          <a:prstGeom prst="rect">
            <a:avLst/>
          </a:prstGeom>
        </p:spPr>
        <p:txBody>
          <a:bodyPr vert="horz" wrap="square" lIns="0" tIns="12700" rIns="0" bIns="0" rtlCol="0">
            <a:spAutoFit/>
          </a:bodyPr>
          <a:lstStyle/>
          <a:p>
            <a:pPr>
              <a:lnSpc>
                <a:spcPct val="100000"/>
              </a:lnSpc>
              <a:spcBef>
                <a:spcPts val="100"/>
              </a:spcBef>
              <a:buSzPct val="92857"/>
              <a:tabLst>
                <a:tab pos="180340" algn="l"/>
              </a:tabLst>
            </a:pPr>
            <a:r>
              <a:rPr lang="ja-JP" altLang="en-US" sz="1050" b="1" spc="10" dirty="0">
                <a:latin typeface="Arial Black" panose="020B0A04020102020204" pitchFamily="34" charset="0"/>
                <a:cs typeface="MS PGothic"/>
              </a:rPr>
              <a:t>◆</a:t>
            </a:r>
            <a:r>
              <a:rPr sz="1050" b="1" spc="10" dirty="0" err="1">
                <a:latin typeface="+mn-ea"/>
                <a:ea typeface="+mn-ea"/>
                <a:cs typeface="MS PGothic"/>
              </a:rPr>
              <a:t>HP</a:t>
            </a:r>
            <a:r>
              <a:rPr sz="1050" b="1" dirty="0" err="1">
                <a:latin typeface="+mn-ea"/>
                <a:ea typeface="+mn-ea"/>
                <a:cs typeface="MS PGothic"/>
              </a:rPr>
              <a:t>は</a:t>
            </a:r>
            <a:r>
              <a:rPr sz="1050" b="1" spc="5" dirty="0" err="1">
                <a:latin typeface="+mn-ea"/>
                <a:ea typeface="+mn-ea"/>
                <a:cs typeface="MS PGothic"/>
              </a:rPr>
              <a:t>こ</a:t>
            </a:r>
            <a:r>
              <a:rPr sz="1050" b="1" spc="-5" dirty="0" err="1">
                <a:latin typeface="+mn-ea"/>
                <a:ea typeface="+mn-ea"/>
                <a:cs typeface="MS PGothic"/>
              </a:rPr>
              <a:t>ちらから</a:t>
            </a:r>
            <a:endParaRPr sz="1050" b="1" dirty="0">
              <a:latin typeface="+mn-ea"/>
              <a:ea typeface="+mn-ea"/>
              <a:cs typeface="MS PGothic"/>
            </a:endParaRPr>
          </a:p>
          <a:p>
            <a:pPr marL="31750">
              <a:lnSpc>
                <a:spcPct val="100000"/>
              </a:lnSpc>
            </a:pPr>
            <a:r>
              <a:rPr sz="1050" b="1" dirty="0">
                <a:latin typeface="Arial Black" panose="020B0A04020102020204" pitchFamily="34" charset="0"/>
                <a:cs typeface="MS PGothic"/>
              </a:rPr>
              <a:t>https://snponet.net</a:t>
            </a:r>
          </a:p>
        </p:txBody>
      </p:sp>
      <p:pic>
        <p:nvPicPr>
          <p:cNvPr id="44" name="object 28">
            <a:extLst>
              <a:ext uri="{FF2B5EF4-FFF2-40B4-BE49-F238E27FC236}">
                <a16:creationId xmlns:a16="http://schemas.microsoft.com/office/drawing/2014/main" id="{51E2C5C6-7E8A-D7BB-47C4-DB9DBF914E0C}"/>
              </a:ext>
            </a:extLst>
          </p:cNvPr>
          <p:cNvPicPr/>
          <p:nvPr/>
        </p:nvPicPr>
        <p:blipFill>
          <a:blip r:embed="rId7" cstate="print"/>
          <a:stretch>
            <a:fillRect/>
          </a:stretch>
        </p:blipFill>
        <p:spPr>
          <a:xfrm>
            <a:off x="6234210" y="1360938"/>
            <a:ext cx="500600" cy="476832"/>
          </a:xfrm>
          <a:prstGeom prst="rect">
            <a:avLst/>
          </a:prstGeom>
        </p:spPr>
      </p:pic>
      <p:sp>
        <p:nvSpPr>
          <p:cNvPr id="45" name="テキスト ボックス 54">
            <a:extLst>
              <a:ext uri="{FF2B5EF4-FFF2-40B4-BE49-F238E27FC236}">
                <a16:creationId xmlns:a16="http://schemas.microsoft.com/office/drawing/2014/main" id="{5F6A81B1-BA14-8BF3-8FAC-753CCC4F8B7A}"/>
              </a:ext>
            </a:extLst>
          </p:cNvPr>
          <p:cNvSpPr txBox="1">
            <a:spLocks noChangeArrowheads="1"/>
          </p:cNvSpPr>
          <p:nvPr/>
        </p:nvSpPr>
        <p:spPr bwMode="auto">
          <a:xfrm>
            <a:off x="6075574" y="3367369"/>
            <a:ext cx="4989703" cy="507831"/>
          </a:xfrm>
          <a:prstGeom prst="rect">
            <a:avLst/>
          </a:prstGeom>
          <a:noFill/>
          <a:ln w="9525">
            <a:noFill/>
            <a:prstDash val="sysDash"/>
            <a:miter lim="800000"/>
            <a:headEnd/>
            <a:tailEnd/>
          </a:ln>
        </p:spPr>
        <p:txBody>
          <a:bodyPr wrap="square">
            <a:spAutoFit/>
          </a:bodyPr>
          <a:lstStyle/>
          <a:p>
            <a:pPr marL="177800" indent="-177800"/>
            <a:r>
              <a:rPr lang="en-US" altLang="ja-JP" sz="900" b="1" dirty="0">
                <a:solidFill>
                  <a:srgbClr val="FF0000"/>
                </a:solidFill>
                <a:latin typeface="メイリオ" pitchFamily="50" charset="-128"/>
                <a:ea typeface="メイリオ" pitchFamily="50" charset="-128"/>
                <a:cs typeface="メイリオ" pitchFamily="50" charset="-128"/>
              </a:rPr>
              <a:t>※</a:t>
            </a:r>
            <a:r>
              <a:rPr lang="ja-JP" altLang="en-US" sz="900" b="1" dirty="0">
                <a:solidFill>
                  <a:srgbClr val="FF0000"/>
                </a:solidFill>
                <a:latin typeface="メイリオ" pitchFamily="50" charset="-128"/>
                <a:ea typeface="メイリオ" pitchFamily="50" charset="-128"/>
                <a:cs typeface="メイリオ" pitchFamily="50" charset="-128"/>
              </a:rPr>
              <a:t>詳しくは</a:t>
            </a:r>
            <a:r>
              <a:rPr lang="en-US" altLang="ja-JP" sz="900" b="1" dirty="0">
                <a:solidFill>
                  <a:srgbClr val="FF0000"/>
                </a:solidFill>
                <a:latin typeface="メイリオ" pitchFamily="50" charset="-128"/>
                <a:ea typeface="メイリオ" pitchFamily="50" charset="-128"/>
                <a:cs typeface="メイリオ" pitchFamily="50" charset="-128"/>
              </a:rPr>
              <a:t>HP</a:t>
            </a:r>
            <a:r>
              <a:rPr lang="ja-JP" altLang="en-US" sz="900" b="1" dirty="0">
                <a:solidFill>
                  <a:srgbClr val="FF0000"/>
                </a:solidFill>
                <a:latin typeface="メイリオ" pitchFamily="50" charset="-128"/>
                <a:ea typeface="メイリオ" pitchFamily="50" charset="-128"/>
                <a:cs typeface="メイリオ" pitchFamily="50" charset="-128"/>
              </a:rPr>
              <a:t>を</a:t>
            </a:r>
            <a:endParaRPr lang="en-US" altLang="ja-JP" sz="900" b="1" dirty="0">
              <a:solidFill>
                <a:srgbClr val="FF0000"/>
              </a:solidFill>
              <a:latin typeface="メイリオ" pitchFamily="50" charset="-128"/>
              <a:ea typeface="メイリオ" pitchFamily="50" charset="-128"/>
              <a:cs typeface="メイリオ" pitchFamily="50" charset="-128"/>
            </a:endParaRPr>
          </a:p>
          <a:p>
            <a:pPr marL="177800" indent="-177800"/>
            <a:r>
              <a:rPr lang="ja-JP" altLang="en-US" sz="900" b="1" dirty="0">
                <a:solidFill>
                  <a:srgbClr val="FF0000"/>
                </a:solidFill>
                <a:latin typeface="メイリオ" pitchFamily="50" charset="-128"/>
                <a:ea typeface="メイリオ" pitchFamily="50" charset="-128"/>
                <a:cs typeface="メイリオ" pitchFamily="50" charset="-128"/>
              </a:rPr>
              <a:t>ご覧ください</a:t>
            </a:r>
            <a:endParaRPr lang="en-US" altLang="ja-JP" sz="900" b="1" dirty="0">
              <a:solidFill>
                <a:srgbClr val="FF0000"/>
              </a:solidFill>
              <a:latin typeface="メイリオ" pitchFamily="50" charset="-128"/>
              <a:ea typeface="メイリオ" pitchFamily="50" charset="-128"/>
              <a:cs typeface="メイリオ" pitchFamily="50" charset="-128"/>
            </a:endParaRPr>
          </a:p>
          <a:p>
            <a:pPr marL="177800" indent="-177800"/>
            <a:r>
              <a:rPr lang="ja-JP" altLang="en-US" sz="900" b="1" dirty="0">
                <a:solidFill>
                  <a:srgbClr val="FF0000"/>
                </a:solidFill>
                <a:latin typeface="メイリオ" pitchFamily="50" charset="-128"/>
                <a:ea typeface="メイリオ" pitchFamily="50" charset="-128"/>
                <a:cs typeface="メイリオ" pitchFamily="50" charset="-128"/>
              </a:rPr>
              <a:t>　　　　↓</a:t>
            </a:r>
            <a:endParaRPr lang="en-US" altLang="ja-JP"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タイトル 1">
            <a:extLst>
              <a:ext uri="{FF2B5EF4-FFF2-40B4-BE49-F238E27FC236}">
                <a16:creationId xmlns:a16="http://schemas.microsoft.com/office/drawing/2014/main" id="{C470DC44-7264-162F-EA08-01BE113548DE}"/>
              </a:ext>
            </a:extLst>
          </p:cNvPr>
          <p:cNvSpPr txBox="1">
            <a:spLocks/>
          </p:cNvSpPr>
          <p:nvPr/>
        </p:nvSpPr>
        <p:spPr bwMode="auto">
          <a:xfrm>
            <a:off x="7179207" y="10201061"/>
            <a:ext cx="363538" cy="413761"/>
          </a:xfrm>
          <a:prstGeom prst="rect">
            <a:avLst/>
          </a:prstGeom>
          <a:noFill/>
          <a:ln w="9525">
            <a:noFill/>
            <a:miter lim="800000"/>
            <a:headEnd/>
            <a:tailEnd/>
          </a:ln>
        </p:spPr>
        <p:txBody>
          <a:bodyPr lIns="103693" tIns="51846" rIns="103693" bIns="51846" anchor="ctr"/>
          <a:lstStyle/>
          <a:p>
            <a:pPr algn="ctr"/>
            <a:r>
              <a:rPr lang="en-US" altLang="ja-JP" sz="1100" dirty="0">
                <a:latin typeface="07やさしさゴシックボールド"/>
                <a:ea typeface="07やさしさゴシックボールド"/>
                <a:cs typeface="Aharoni" pitchFamily="2" charset="-79"/>
              </a:rPr>
              <a:t>1</a:t>
            </a:r>
          </a:p>
        </p:txBody>
      </p:sp>
    </p:spTree>
    <p:extLst>
      <p:ext uri="{BB962C8B-B14F-4D97-AF65-F5344CB8AC3E}">
        <p14:creationId xmlns:p14="http://schemas.microsoft.com/office/powerpoint/2010/main" val="220964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ã11æè±ã¤ã©ã¹ãç¡æãã®ç»åæ¤ç´¢çµæ">
            <a:extLst>
              <a:ext uri="{FF2B5EF4-FFF2-40B4-BE49-F238E27FC236}">
                <a16:creationId xmlns:a16="http://schemas.microsoft.com/office/drawing/2014/main" id="{7FEB00C0-839F-021C-D40F-83B5A2543FFC}"/>
              </a:ext>
            </a:extLst>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タイトル 1">
            <a:extLst>
              <a:ext uri="{FF2B5EF4-FFF2-40B4-BE49-F238E27FC236}">
                <a16:creationId xmlns:a16="http://schemas.microsoft.com/office/drawing/2014/main" id="{470FCA89-1E68-F976-5C99-3FFDC8E79E81}"/>
              </a:ext>
            </a:extLst>
          </p:cNvPr>
          <p:cNvSpPr txBox="1">
            <a:spLocks/>
          </p:cNvSpPr>
          <p:nvPr/>
        </p:nvSpPr>
        <p:spPr bwMode="auto">
          <a:xfrm>
            <a:off x="-12700" y="10279063"/>
            <a:ext cx="365125" cy="436562"/>
          </a:xfrm>
          <a:prstGeom prst="rect">
            <a:avLst/>
          </a:prstGeom>
          <a:noFill/>
          <a:ln w="9525">
            <a:noFill/>
            <a:miter lim="800000"/>
            <a:headEnd/>
            <a:tailEnd/>
          </a:ln>
        </p:spPr>
        <p:txBody>
          <a:bodyPr lIns="103693" tIns="51846" rIns="103693" bIns="51846" anchor="ctr"/>
          <a:lstStyle/>
          <a:p>
            <a:pPr algn="ctr"/>
            <a:r>
              <a:rPr lang="en-US" altLang="ja-JP" sz="1100">
                <a:latin typeface="07やさしさゴシックボールド"/>
                <a:ea typeface="07やさしさゴシックボールド"/>
                <a:cs typeface="Aharoni" pitchFamily="2" charset="-79"/>
              </a:rPr>
              <a:t>2</a:t>
            </a:r>
          </a:p>
        </p:txBody>
      </p:sp>
      <p:sp>
        <p:nvSpPr>
          <p:cNvPr id="6" name="AutoShape 2" descr="ã11æè±ã¤ã©ã¹ãç¡æãã®ç»åæ¤ç´¢çµæ">
            <a:extLst>
              <a:ext uri="{FF2B5EF4-FFF2-40B4-BE49-F238E27FC236}">
                <a16:creationId xmlns:a16="http://schemas.microsoft.com/office/drawing/2014/main" id="{3EFBF646-8CBB-EE09-B504-710B692582C5}"/>
              </a:ext>
            </a:extLst>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テキスト ボックス 54">
            <a:extLst>
              <a:ext uri="{FF2B5EF4-FFF2-40B4-BE49-F238E27FC236}">
                <a16:creationId xmlns:a16="http://schemas.microsoft.com/office/drawing/2014/main" id="{94DE00DF-8C5F-F3FB-E002-D9432E7112F0}"/>
              </a:ext>
            </a:extLst>
          </p:cNvPr>
          <p:cNvSpPr txBox="1">
            <a:spLocks noChangeArrowheads="1"/>
          </p:cNvSpPr>
          <p:nvPr/>
        </p:nvSpPr>
        <p:spPr bwMode="auto">
          <a:xfrm>
            <a:off x="204625" y="5816585"/>
            <a:ext cx="7309522" cy="461665"/>
          </a:xfrm>
          <a:prstGeom prst="rect">
            <a:avLst/>
          </a:prstGeom>
          <a:noFill/>
          <a:ln w="9525">
            <a:noFill/>
            <a:prstDash val="sysDash"/>
            <a:miter lim="800000"/>
            <a:headEnd/>
            <a:tailEnd/>
          </a:ln>
        </p:spPr>
        <p:txBody>
          <a:bodyPr wrap="square">
            <a:spAutoFit/>
          </a:bodyPr>
          <a:lstStyle/>
          <a:p>
            <a:r>
              <a:rPr lang="ja-JP" altLang="en-US" sz="1200" dirty="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活動に的を絞ったマーケティングの考え方、持続的な社会貢献活動を進めるのに有効なソーシャルビジネスとその手法について学びます。</a:t>
            </a:r>
            <a:endParaRPr lang="en-US" altLang="ja-JP" sz="1200" dirty="0">
              <a:latin typeface="メイリオ" pitchFamily="50" charset="-128"/>
              <a:ea typeface="メイリオ" pitchFamily="50" charset="-128"/>
              <a:cs typeface="メイリオ" pitchFamily="50" charset="-128"/>
            </a:endParaRPr>
          </a:p>
        </p:txBody>
      </p:sp>
      <p:sp>
        <p:nvSpPr>
          <p:cNvPr id="8" name="雲 7">
            <a:extLst>
              <a:ext uri="{FF2B5EF4-FFF2-40B4-BE49-F238E27FC236}">
                <a16:creationId xmlns:a16="http://schemas.microsoft.com/office/drawing/2014/main" id="{D05359ED-702B-012D-E5FC-2A9575B28541}"/>
              </a:ext>
            </a:extLst>
          </p:cNvPr>
          <p:cNvSpPr/>
          <p:nvPr/>
        </p:nvSpPr>
        <p:spPr>
          <a:xfrm>
            <a:off x="199252" y="5405743"/>
            <a:ext cx="1227872" cy="376919"/>
          </a:xfrm>
          <a:prstGeom prst="cloud">
            <a:avLst/>
          </a:prstGeom>
          <a:solidFill>
            <a:schemeClr val="accent4">
              <a:lumMod val="40000"/>
              <a:lumOff val="60000"/>
            </a:schemeClr>
          </a:solidFill>
          <a:ln>
            <a:solidFill>
              <a:schemeClr val="accent4">
                <a:lumMod val="40000"/>
                <a:lumOff val="60000"/>
              </a:schemeClr>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テキスト ボックス 8">
            <a:extLst>
              <a:ext uri="{FF2B5EF4-FFF2-40B4-BE49-F238E27FC236}">
                <a16:creationId xmlns:a16="http://schemas.microsoft.com/office/drawing/2014/main" id="{873834BA-75B1-079A-8D33-6B87331A5EA4}"/>
              </a:ext>
            </a:extLst>
          </p:cNvPr>
          <p:cNvSpPr txBox="1"/>
          <p:nvPr/>
        </p:nvSpPr>
        <p:spPr>
          <a:xfrm>
            <a:off x="1504736" y="5468055"/>
            <a:ext cx="5277550"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rPr>
              <a:t>社会貢献活動のための事業企画・マーケティングを学ぼう！</a:t>
            </a:r>
            <a:endParaRPr kumimoji="1" lang="ja-JP" altLang="en-US" sz="1400" b="1" dirty="0">
              <a:latin typeface="メイリオ" panose="020B0604030504040204" pitchFamily="50" charset="-128"/>
              <a:ea typeface="メイリオ" panose="020B0604030504040204" pitchFamily="50" charset="-128"/>
            </a:endParaRPr>
          </a:p>
        </p:txBody>
      </p:sp>
      <p:graphicFrame>
        <p:nvGraphicFramePr>
          <p:cNvPr id="10" name="表 18">
            <a:extLst>
              <a:ext uri="{FF2B5EF4-FFF2-40B4-BE49-F238E27FC236}">
                <a16:creationId xmlns:a16="http://schemas.microsoft.com/office/drawing/2014/main" id="{2F545794-72A8-A476-85D1-AB87B5E681A1}"/>
              </a:ext>
            </a:extLst>
          </p:cNvPr>
          <p:cNvGraphicFramePr>
            <a:graphicFrameLocks noGrp="1"/>
          </p:cNvGraphicFramePr>
          <p:nvPr>
            <p:extLst>
              <p:ext uri="{D42A27DB-BD31-4B8C-83A1-F6EECF244321}">
                <p14:modId xmlns:p14="http://schemas.microsoft.com/office/powerpoint/2010/main" val="2278566342"/>
              </p:ext>
            </p:extLst>
          </p:nvPr>
        </p:nvGraphicFramePr>
        <p:xfrm>
          <a:off x="243760" y="6284633"/>
          <a:ext cx="6013957" cy="809209"/>
        </p:xfrm>
        <a:graphic>
          <a:graphicData uri="http://schemas.openxmlformats.org/drawingml/2006/table">
            <a:tbl>
              <a:tblPr firstRow="1" bandRow="1">
                <a:tableStyleId>{93296810-A885-4BE3-A3E7-6D5BEEA58F35}</a:tableStyleId>
              </a:tblPr>
              <a:tblGrid>
                <a:gridCol w="1381594">
                  <a:extLst>
                    <a:ext uri="{9D8B030D-6E8A-4147-A177-3AD203B41FA5}">
                      <a16:colId xmlns:a16="http://schemas.microsoft.com/office/drawing/2014/main" val="2031487281"/>
                    </a:ext>
                  </a:extLst>
                </a:gridCol>
                <a:gridCol w="2176890">
                  <a:extLst>
                    <a:ext uri="{9D8B030D-6E8A-4147-A177-3AD203B41FA5}">
                      <a16:colId xmlns:a16="http://schemas.microsoft.com/office/drawing/2014/main" val="3246790380"/>
                    </a:ext>
                  </a:extLst>
                </a:gridCol>
                <a:gridCol w="2455473">
                  <a:extLst>
                    <a:ext uri="{9D8B030D-6E8A-4147-A177-3AD203B41FA5}">
                      <a16:colId xmlns:a16="http://schemas.microsoft.com/office/drawing/2014/main" val="2611569777"/>
                    </a:ext>
                  </a:extLst>
                </a:gridCol>
              </a:tblGrid>
              <a:tr h="212529">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CC1DA"/>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CC1DA"/>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CC1DA"/>
                    </a:solidFill>
                  </a:tcPr>
                </a:tc>
                <a:extLst>
                  <a:ext uri="{0D108BD9-81ED-4DB2-BD59-A6C34878D82A}">
                    <a16:rowId xmlns:a16="http://schemas.microsoft.com/office/drawing/2014/main" val="1848494800"/>
                  </a:ext>
                </a:extLst>
              </a:tr>
              <a:tr h="212708">
                <a:tc>
                  <a:txBody>
                    <a:bodyPr/>
                    <a:lstStyle/>
                    <a:p>
                      <a:pPr marL="0" marR="0" lvl="0" indent="0" algn="ctr" defTabSz="103693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10/17(</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ソーシャルビジネス講座</a:t>
                      </a:r>
                      <a:endParaRPr kumimoji="1" lang="ja-JP" altLang="en-US" sz="1000"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岡本 圭子 氏</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日本政策金融公庫</a:t>
                      </a:r>
                      <a:r>
                        <a:rPr kumimoji="1" lang="en-US" altLang="ja-JP" sz="1000" dirty="0">
                          <a:latin typeface="メイリオ" panose="020B0604030504040204" pitchFamily="50" charset="-128"/>
                          <a:ea typeface="メイリオ" panose="020B0604030504040204" pitchFamily="50" charset="-128"/>
                        </a:rPr>
                        <a:t>)</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extLst>
                  <a:ext uri="{0D108BD9-81ED-4DB2-BD59-A6C34878D82A}">
                    <a16:rowId xmlns:a16="http://schemas.microsoft.com/office/drawing/2014/main" val="3042920434"/>
                  </a:ext>
                </a:extLst>
              </a:tr>
              <a:tr h="306289">
                <a:tc>
                  <a:txBody>
                    <a:bodyPr/>
                    <a:lstStyle/>
                    <a:p>
                      <a:pPr algn="ctr"/>
                      <a:r>
                        <a:rPr kumimoji="1" lang="en-US" altLang="ja-JP" sz="1000" dirty="0">
                          <a:latin typeface="メイリオ" panose="020B0604030504040204" pitchFamily="50" charset="-128"/>
                          <a:ea typeface="メイリオ" panose="020B0604030504040204" pitchFamily="50" charset="-128"/>
                        </a:rPr>
                        <a:t>11/7(</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kumimoji="1" lang="ja-JP" altLang="en-US"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マーケティング講座</a:t>
                      </a:r>
                      <a:endParaRPr kumimoji="1" lang="ja-JP" altLang="en-US" sz="1000"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tc>
                  <a:txBody>
                    <a:bodyPr/>
                    <a:lstStyle/>
                    <a:p>
                      <a:r>
                        <a:rPr kumimoji="1" lang="ja-JP" altLang="en-US" sz="1000" dirty="0">
                          <a:latin typeface="メイリオ" panose="020B0604030504040204" pitchFamily="50" charset="-128"/>
                          <a:ea typeface="メイリオ" panose="020B0604030504040204" pitchFamily="50" charset="-128"/>
                        </a:rPr>
                        <a:t>小谷 恵子 氏</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明海大学経済学部 講師</a:t>
                      </a:r>
                      <a:r>
                        <a:rPr kumimoji="1" lang="en-US" altLang="ja-JP" sz="1000" dirty="0">
                          <a:latin typeface="メイリオ" panose="020B0604030504040204" pitchFamily="50" charset="-128"/>
                          <a:ea typeface="メイリオ" panose="020B0604030504040204" pitchFamily="50" charset="-128"/>
                        </a:rPr>
                        <a:t>)</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EBE7F1"/>
                    </a:solidFill>
                  </a:tcPr>
                </a:tc>
                <a:extLst>
                  <a:ext uri="{0D108BD9-81ED-4DB2-BD59-A6C34878D82A}">
                    <a16:rowId xmlns:a16="http://schemas.microsoft.com/office/drawing/2014/main" val="632994611"/>
                  </a:ext>
                </a:extLst>
              </a:tr>
            </a:tbl>
          </a:graphicData>
        </a:graphic>
      </p:graphicFrame>
      <p:cxnSp>
        <p:nvCxnSpPr>
          <p:cNvPr id="11" name="直線コネクタ 16">
            <a:extLst>
              <a:ext uri="{FF2B5EF4-FFF2-40B4-BE49-F238E27FC236}">
                <a16:creationId xmlns:a16="http://schemas.microsoft.com/office/drawing/2014/main" id="{B1549CA2-E658-F64E-2792-997C8D5576B5}"/>
              </a:ext>
            </a:extLst>
          </p:cNvPr>
          <p:cNvCxnSpPr>
            <a:cxnSpLocks noChangeShapeType="1"/>
          </p:cNvCxnSpPr>
          <p:nvPr/>
        </p:nvCxnSpPr>
        <p:spPr bwMode="auto">
          <a:xfrm>
            <a:off x="268128" y="7218552"/>
            <a:ext cx="7126789" cy="0"/>
          </a:xfrm>
          <a:prstGeom prst="line">
            <a:avLst/>
          </a:prstGeom>
          <a:noFill/>
          <a:ln w="44450" cap="rnd" algn="ctr">
            <a:solidFill>
              <a:schemeClr val="accent4">
                <a:lumMod val="60000"/>
                <a:lumOff val="40000"/>
              </a:schemeClr>
            </a:solidFill>
            <a:prstDash val="sysDot"/>
            <a:round/>
            <a:headEnd/>
            <a:tailEnd/>
          </a:ln>
        </p:spPr>
      </p:cxnSp>
      <p:sp>
        <p:nvSpPr>
          <p:cNvPr id="12" name="テキスト ボックス 11">
            <a:extLst>
              <a:ext uri="{FF2B5EF4-FFF2-40B4-BE49-F238E27FC236}">
                <a16:creationId xmlns:a16="http://schemas.microsoft.com/office/drawing/2014/main" id="{CF759743-C3CC-07C4-13FE-0C36A2B7927B}"/>
              </a:ext>
            </a:extLst>
          </p:cNvPr>
          <p:cNvSpPr txBox="1"/>
          <p:nvPr/>
        </p:nvSpPr>
        <p:spPr>
          <a:xfrm>
            <a:off x="138945" y="10235425"/>
            <a:ext cx="7055953" cy="230832"/>
          </a:xfrm>
          <a:prstGeom prst="rect">
            <a:avLst/>
          </a:prstGeom>
          <a:noFill/>
        </p:spPr>
        <p:txBody>
          <a:bodyPr wrap="square" rtlCol="0">
            <a:spAutoFit/>
          </a:bodyPr>
          <a:lstStyle/>
          <a:p>
            <a:r>
              <a:rPr lang="en-US" altLang="ja-JP" sz="900" b="1" dirty="0"/>
              <a:t>※</a:t>
            </a:r>
            <a:r>
              <a:rPr lang="ja-JP" altLang="en-US" sz="900" b="1" dirty="0"/>
              <a:t> </a:t>
            </a:r>
            <a:r>
              <a:rPr kumimoji="1" lang="ja-JP" altLang="en-US" sz="900" b="1" dirty="0"/>
              <a:t>講座の内容・講師等は</a:t>
            </a:r>
            <a:r>
              <a:rPr kumimoji="1" lang="en-US" altLang="ja-JP" sz="900" b="1" dirty="0"/>
              <a:t>2024</a:t>
            </a:r>
            <a:r>
              <a:rPr kumimoji="1" lang="ja-JP" altLang="en-US" sz="900" b="1" dirty="0"/>
              <a:t>年</a:t>
            </a:r>
            <a:r>
              <a:rPr lang="en-US" altLang="ja-JP" sz="900" b="1" dirty="0"/>
              <a:t>4</a:t>
            </a:r>
            <a:r>
              <a:rPr kumimoji="1" lang="ja-JP" altLang="en-US" sz="900" b="1" dirty="0"/>
              <a:t>月現在のものです。 予告なく変更になる場合が</a:t>
            </a:r>
            <a:r>
              <a:rPr lang="ja-JP" altLang="en-US" sz="900" b="1" dirty="0"/>
              <a:t>あり</a:t>
            </a:r>
            <a:r>
              <a:rPr kumimoji="1" lang="ja-JP" altLang="en-US" sz="900" b="1" dirty="0"/>
              <a:t>ますので</a:t>
            </a:r>
            <a:r>
              <a:rPr kumimoji="1" lang="en-US" altLang="ja-JP" sz="900" b="1" dirty="0"/>
              <a:t>Web</a:t>
            </a:r>
            <a:r>
              <a:rPr kumimoji="1" lang="ja-JP" altLang="en-US" sz="900" b="1" dirty="0"/>
              <a:t>やチラシ等でご確認ください。</a:t>
            </a:r>
          </a:p>
        </p:txBody>
      </p:sp>
      <p:cxnSp>
        <p:nvCxnSpPr>
          <p:cNvPr id="13" name="直線コネクタ 16">
            <a:extLst>
              <a:ext uri="{FF2B5EF4-FFF2-40B4-BE49-F238E27FC236}">
                <a16:creationId xmlns:a16="http://schemas.microsoft.com/office/drawing/2014/main" id="{06143FC1-EBF1-F247-26A2-11E8C9C95C62}"/>
              </a:ext>
            </a:extLst>
          </p:cNvPr>
          <p:cNvCxnSpPr>
            <a:cxnSpLocks noChangeShapeType="1"/>
          </p:cNvCxnSpPr>
          <p:nvPr/>
        </p:nvCxnSpPr>
        <p:spPr bwMode="auto">
          <a:xfrm flipV="1">
            <a:off x="268128" y="5332130"/>
            <a:ext cx="7115487" cy="2600"/>
          </a:xfrm>
          <a:prstGeom prst="line">
            <a:avLst/>
          </a:prstGeom>
          <a:noFill/>
          <a:ln w="44450" cap="rnd" algn="ctr">
            <a:solidFill>
              <a:schemeClr val="accent4">
                <a:lumMod val="60000"/>
                <a:lumOff val="40000"/>
              </a:schemeClr>
            </a:solidFill>
            <a:prstDash val="sysDot"/>
            <a:round/>
            <a:headEnd/>
            <a:tailEnd/>
          </a:ln>
        </p:spPr>
      </p:cxnSp>
      <p:cxnSp>
        <p:nvCxnSpPr>
          <p:cNvPr id="14" name="直線コネクタ 16">
            <a:extLst>
              <a:ext uri="{FF2B5EF4-FFF2-40B4-BE49-F238E27FC236}">
                <a16:creationId xmlns:a16="http://schemas.microsoft.com/office/drawing/2014/main" id="{454FF717-6D51-37C1-D93D-D720C15AD194}"/>
              </a:ext>
            </a:extLst>
          </p:cNvPr>
          <p:cNvCxnSpPr>
            <a:cxnSpLocks noChangeShapeType="1"/>
          </p:cNvCxnSpPr>
          <p:nvPr/>
        </p:nvCxnSpPr>
        <p:spPr bwMode="auto">
          <a:xfrm>
            <a:off x="268128" y="2956686"/>
            <a:ext cx="7096198" cy="0"/>
          </a:xfrm>
          <a:prstGeom prst="line">
            <a:avLst/>
          </a:prstGeom>
          <a:noFill/>
          <a:ln w="44450" cap="rnd" algn="ctr">
            <a:solidFill>
              <a:schemeClr val="accent4">
                <a:lumMod val="60000"/>
                <a:lumOff val="40000"/>
              </a:schemeClr>
            </a:solidFill>
            <a:prstDash val="sysDot"/>
            <a:round/>
            <a:headEnd/>
            <a:tailEnd/>
          </a:ln>
        </p:spPr>
      </p:cxnSp>
      <p:sp>
        <p:nvSpPr>
          <p:cNvPr id="15" name="雲 14">
            <a:extLst>
              <a:ext uri="{FF2B5EF4-FFF2-40B4-BE49-F238E27FC236}">
                <a16:creationId xmlns:a16="http://schemas.microsoft.com/office/drawing/2014/main" id="{41F1F96A-B5E7-D045-C670-140FF433755D}"/>
              </a:ext>
            </a:extLst>
          </p:cNvPr>
          <p:cNvSpPr/>
          <p:nvPr/>
        </p:nvSpPr>
        <p:spPr>
          <a:xfrm>
            <a:off x="186479" y="3123504"/>
            <a:ext cx="1142708" cy="329993"/>
          </a:xfrm>
          <a:prstGeom prst="cloud">
            <a:avLst/>
          </a:prstGeom>
          <a:solidFill>
            <a:srgbClr val="FFFF9B"/>
          </a:solidFill>
          <a:ln>
            <a:solidFill>
              <a:srgbClr val="FFFF4F"/>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6" name="雲 15">
            <a:extLst>
              <a:ext uri="{FF2B5EF4-FFF2-40B4-BE49-F238E27FC236}">
                <a16:creationId xmlns:a16="http://schemas.microsoft.com/office/drawing/2014/main" id="{1A6FFBDC-BECA-744D-83AD-B75C38E69043}"/>
              </a:ext>
            </a:extLst>
          </p:cNvPr>
          <p:cNvSpPr/>
          <p:nvPr/>
        </p:nvSpPr>
        <p:spPr>
          <a:xfrm>
            <a:off x="207558" y="7293981"/>
            <a:ext cx="1359304" cy="336413"/>
          </a:xfrm>
          <a:prstGeom prst="cloud">
            <a:avLst/>
          </a:prstGeom>
          <a:solidFill>
            <a:srgbClr val="FFCCFF"/>
          </a:solidFill>
          <a:ln>
            <a:solidFill>
              <a:srgbClr val="FFDDEE"/>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7" name="グループ化 16">
            <a:extLst>
              <a:ext uri="{FF2B5EF4-FFF2-40B4-BE49-F238E27FC236}">
                <a16:creationId xmlns:a16="http://schemas.microsoft.com/office/drawing/2014/main" id="{BE60D224-C88A-C96B-8ED2-BFAE165C9BA0}"/>
              </a:ext>
            </a:extLst>
          </p:cNvPr>
          <p:cNvGrpSpPr/>
          <p:nvPr/>
        </p:nvGrpSpPr>
        <p:grpSpPr>
          <a:xfrm>
            <a:off x="158429" y="251947"/>
            <a:ext cx="7490400" cy="830997"/>
            <a:chOff x="493397" y="4347540"/>
            <a:chExt cx="7490400" cy="830997"/>
          </a:xfrm>
        </p:grpSpPr>
        <p:sp>
          <p:nvSpPr>
            <p:cNvPr id="18" name="テキスト ボックス 54">
              <a:extLst>
                <a:ext uri="{FF2B5EF4-FFF2-40B4-BE49-F238E27FC236}">
                  <a16:creationId xmlns:a16="http://schemas.microsoft.com/office/drawing/2014/main" id="{A09DB4CA-8DA3-F010-D6F1-3DCC85B0D858}"/>
                </a:ext>
              </a:extLst>
            </p:cNvPr>
            <p:cNvSpPr txBox="1">
              <a:spLocks noChangeArrowheads="1"/>
            </p:cNvSpPr>
            <p:nvPr/>
          </p:nvSpPr>
          <p:spPr bwMode="auto">
            <a:xfrm>
              <a:off x="521096" y="4347540"/>
              <a:ext cx="7462701" cy="830997"/>
            </a:xfrm>
            <a:prstGeom prst="rect">
              <a:avLst/>
            </a:prstGeom>
            <a:noFill/>
            <a:ln w="9525">
              <a:noFill/>
              <a:prstDash val="sysDash"/>
              <a:miter lim="800000"/>
              <a:headEnd/>
              <a:tailEnd/>
            </a:ln>
          </p:spPr>
          <p:txBody>
            <a:bodyPr wrap="square">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endParaRPr lang="en-US" altLang="ja-JP" sz="1200" b="1" dirty="0">
                <a:solidFill>
                  <a:schemeClr val="tx2">
                    <a:lumMod val="50000"/>
                  </a:schemeClr>
                </a:solidFill>
                <a:latin typeface="メイリオ" pitchFamily="50" charset="-128"/>
                <a:ea typeface="メイリオ" pitchFamily="50" charset="-128"/>
                <a:cs typeface="メイリオ" pitchFamily="50" charset="-128"/>
              </a:endParaRPr>
            </a:p>
            <a:p>
              <a:endParaRPr lang="en-US" altLang="ja-JP" sz="1200" b="1" dirty="0">
                <a:solidFill>
                  <a:schemeClr val="tx2">
                    <a:lumMod val="50000"/>
                  </a:schemeClr>
                </a:solidFill>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　活動資金の確保は、</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の活動にとって重要な課題です。ただし、単にただ集めるというのではなく、活動の何に必要でどう使うかがポイントです。自団体の現状に合った資金調達方法を考えてみましょう。</a:t>
              </a:r>
              <a:endParaRPr lang="en-US" altLang="ja-JP" sz="1200" dirty="0">
                <a:latin typeface="メイリオ" pitchFamily="50" charset="-128"/>
                <a:ea typeface="メイリオ" pitchFamily="50" charset="-128"/>
                <a:cs typeface="メイリオ" pitchFamily="50" charset="-128"/>
              </a:endParaRPr>
            </a:p>
          </p:txBody>
        </p:sp>
        <p:grpSp>
          <p:nvGrpSpPr>
            <p:cNvPr id="19" name="グループ化 18">
              <a:extLst>
                <a:ext uri="{FF2B5EF4-FFF2-40B4-BE49-F238E27FC236}">
                  <a16:creationId xmlns:a16="http://schemas.microsoft.com/office/drawing/2014/main" id="{B92B3254-188E-2E18-DE04-FB429BA69DA1}"/>
                </a:ext>
              </a:extLst>
            </p:cNvPr>
            <p:cNvGrpSpPr/>
            <p:nvPr/>
          </p:nvGrpSpPr>
          <p:grpSpPr>
            <a:xfrm>
              <a:off x="493397" y="4354260"/>
              <a:ext cx="1347173" cy="341106"/>
              <a:chOff x="8291357" y="6562487"/>
              <a:chExt cx="1344445" cy="341106"/>
            </a:xfrm>
          </p:grpSpPr>
          <p:sp>
            <p:nvSpPr>
              <p:cNvPr id="21" name="雲 20">
                <a:extLst>
                  <a:ext uri="{FF2B5EF4-FFF2-40B4-BE49-F238E27FC236}">
                    <a16:creationId xmlns:a16="http://schemas.microsoft.com/office/drawing/2014/main" id="{E8DF229C-045E-C8C3-26E2-09CA00CCA3DA}"/>
                  </a:ext>
                </a:extLst>
              </p:cNvPr>
              <p:cNvSpPr/>
              <p:nvPr/>
            </p:nvSpPr>
            <p:spPr>
              <a:xfrm>
                <a:off x="8291357" y="6562487"/>
                <a:ext cx="1344445" cy="341106"/>
              </a:xfrm>
              <a:prstGeom prst="cloud">
                <a:avLst/>
              </a:prstGeom>
              <a:solidFill>
                <a:schemeClr val="accent6">
                  <a:lumMod val="40000"/>
                  <a:lumOff val="60000"/>
                </a:schemeClr>
              </a:solidFill>
              <a:ln>
                <a:solidFill>
                  <a:schemeClr val="accent6">
                    <a:lumMod val="40000"/>
                    <a:lumOff val="60000"/>
                  </a:schemeClr>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 name="テキスト ボックス 74">
                <a:extLst>
                  <a:ext uri="{FF2B5EF4-FFF2-40B4-BE49-F238E27FC236}">
                    <a16:creationId xmlns:a16="http://schemas.microsoft.com/office/drawing/2014/main" id="{D3583230-C263-7EF6-8E1A-9AF2B9C8A1CD}"/>
                  </a:ext>
                </a:extLst>
              </p:cNvPr>
              <p:cNvSpPr txBox="1"/>
              <p:nvPr/>
            </p:nvSpPr>
            <p:spPr>
              <a:xfrm>
                <a:off x="8449045" y="6580074"/>
                <a:ext cx="1066745" cy="307777"/>
              </a:xfrm>
              <a:prstGeom prst="rect">
                <a:avLst/>
              </a:prstGeom>
              <a:noFill/>
            </p:spPr>
            <p:txBody>
              <a:bodyPr wrap="square" rtlCol="0">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endParaRPr kumimoji="1" lang="ja-JP" altLang="en-US" sz="1400" b="1" dirty="0">
                  <a:ln>
                    <a:solidFill>
                      <a:schemeClr val="tx1"/>
                    </a:solidFill>
                  </a:ln>
                  <a:solidFill>
                    <a:schemeClr val="bg1"/>
                  </a:solidFill>
                  <a:latin typeface="HG丸ｺﾞｼｯｸM-PRO" panose="020F0600000000000000" pitchFamily="50" charset="-128"/>
                  <a:ea typeface="HG丸ｺﾞｼｯｸM-PRO" panose="020F0600000000000000" pitchFamily="50" charset="-128"/>
                </a:endParaRPr>
              </a:p>
            </p:txBody>
          </p:sp>
        </p:grpSp>
        <p:sp>
          <p:nvSpPr>
            <p:cNvPr id="20" name="テキスト ボックス 72">
              <a:extLst>
                <a:ext uri="{FF2B5EF4-FFF2-40B4-BE49-F238E27FC236}">
                  <a16:creationId xmlns:a16="http://schemas.microsoft.com/office/drawing/2014/main" id="{468930E8-2400-0E4E-8AA8-D760BA5829F0}"/>
                </a:ext>
              </a:extLst>
            </p:cNvPr>
            <p:cNvSpPr txBox="1"/>
            <p:nvPr/>
          </p:nvSpPr>
          <p:spPr>
            <a:xfrm>
              <a:off x="1899444" y="4374467"/>
              <a:ext cx="4571196" cy="307777"/>
            </a:xfrm>
            <a:prstGeom prst="rect">
              <a:avLst/>
            </a:prstGeom>
            <a:noFill/>
          </p:spPr>
          <p:txBody>
            <a:bodyPr wrap="square" rtlCol="0">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r>
                <a:rPr lang="ja-JP" altLang="en-US" sz="1400" b="1" dirty="0">
                  <a:latin typeface="メイリオ" panose="020B0604030504040204" pitchFamily="50" charset="-128"/>
                  <a:ea typeface="メイリオ" panose="020B0604030504040204" pitchFamily="50" charset="-128"/>
                </a:rPr>
                <a:t>自分の団体に合った資金調達方法を探そう！</a:t>
              </a:r>
              <a:endParaRPr kumimoji="1" lang="ja-JP" altLang="en-US" sz="1400" b="1" dirty="0">
                <a:latin typeface="メイリオ" panose="020B0604030504040204" pitchFamily="50" charset="-128"/>
                <a:ea typeface="メイリオ" panose="020B0604030504040204" pitchFamily="50" charset="-128"/>
              </a:endParaRPr>
            </a:p>
          </p:txBody>
        </p:sp>
      </p:grpSp>
      <p:graphicFrame>
        <p:nvGraphicFramePr>
          <p:cNvPr id="23" name="表 18">
            <a:extLst>
              <a:ext uri="{FF2B5EF4-FFF2-40B4-BE49-F238E27FC236}">
                <a16:creationId xmlns:a16="http://schemas.microsoft.com/office/drawing/2014/main" id="{C4B4ADD4-ECAC-9516-9EF3-1BDED3CB0CB1}"/>
              </a:ext>
            </a:extLst>
          </p:cNvPr>
          <p:cNvGraphicFramePr>
            <a:graphicFrameLocks noGrp="1"/>
          </p:cNvGraphicFramePr>
          <p:nvPr>
            <p:extLst>
              <p:ext uri="{D42A27DB-BD31-4B8C-83A1-F6EECF244321}">
                <p14:modId xmlns:p14="http://schemas.microsoft.com/office/powerpoint/2010/main" val="823963814"/>
              </p:ext>
            </p:extLst>
          </p:nvPr>
        </p:nvGraphicFramePr>
        <p:xfrm>
          <a:off x="268127" y="1072897"/>
          <a:ext cx="6008435" cy="1755647"/>
        </p:xfrm>
        <a:graphic>
          <a:graphicData uri="http://schemas.openxmlformats.org/drawingml/2006/table">
            <a:tbl>
              <a:tblPr firstRow="1" bandRow="1">
                <a:tableStyleId>{93296810-A885-4BE3-A3E7-6D5BEEA58F35}</a:tableStyleId>
              </a:tblPr>
              <a:tblGrid>
                <a:gridCol w="1423535">
                  <a:extLst>
                    <a:ext uri="{9D8B030D-6E8A-4147-A177-3AD203B41FA5}">
                      <a16:colId xmlns:a16="http://schemas.microsoft.com/office/drawing/2014/main" val="2031487281"/>
                    </a:ext>
                  </a:extLst>
                </a:gridCol>
                <a:gridCol w="2145122">
                  <a:extLst>
                    <a:ext uri="{9D8B030D-6E8A-4147-A177-3AD203B41FA5}">
                      <a16:colId xmlns:a16="http://schemas.microsoft.com/office/drawing/2014/main" val="3246790380"/>
                    </a:ext>
                  </a:extLst>
                </a:gridCol>
                <a:gridCol w="2439778">
                  <a:extLst>
                    <a:ext uri="{9D8B030D-6E8A-4147-A177-3AD203B41FA5}">
                      <a16:colId xmlns:a16="http://schemas.microsoft.com/office/drawing/2014/main" val="2611569777"/>
                    </a:ext>
                  </a:extLst>
                </a:gridCol>
              </a:tblGrid>
              <a:tr h="320457">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848494800"/>
                  </a:ext>
                </a:extLst>
              </a:tr>
              <a:tr h="528022">
                <a:tc>
                  <a:txBody>
                    <a:bodyPr/>
                    <a:lstStyle/>
                    <a:p>
                      <a:pPr algn="ctr"/>
                      <a:r>
                        <a:rPr kumimoji="1" lang="en-US" altLang="ja-JP" sz="1000" dirty="0">
                          <a:latin typeface="メイリオ" panose="020B0604030504040204" pitchFamily="50" charset="-128"/>
                          <a:ea typeface="メイリオ" panose="020B0604030504040204" pitchFamily="50" charset="-128"/>
                        </a:rPr>
                        <a:t>8/29(</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ファンドレイジング講座</a:t>
                      </a:r>
                      <a:endParaRPr kumimoji="1" lang="ja-JP" altLang="en-US" sz="1000"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塚本 </a:t>
                      </a:r>
                      <a:r>
                        <a:rPr kumimoji="1" lang="ja-JP" altLang="en-US" sz="1000" b="0" i="0" kern="1200" dirty="0">
                          <a:solidFill>
                            <a:schemeClr val="dk1"/>
                          </a:solidFill>
                          <a:effectLst/>
                          <a:latin typeface="メイリオ" panose="020B0604030504040204" pitchFamily="50" charset="-128"/>
                          <a:ea typeface="メイリオ" panose="020B0604030504040204" pitchFamily="50" charset="-128"/>
                          <a:cs typeface="+mn-cs"/>
                        </a:rPr>
                        <a:t>いづみ </a:t>
                      </a:r>
                      <a:r>
                        <a:rPr kumimoji="1" lang="ja-JP" altLang="en-US" sz="1000" dirty="0">
                          <a:latin typeface="メイリオ" panose="020B0604030504040204" pitchFamily="50" charset="-128"/>
                          <a:ea typeface="メイリオ" panose="020B0604030504040204" pitchFamily="50" charset="-128"/>
                        </a:rPr>
                        <a:t>氏 </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フリーランスファンド　レイザー・</a:t>
                      </a:r>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法人サンカクシャ事務局次長</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26091404"/>
                  </a:ext>
                </a:extLst>
              </a:tr>
              <a:tr h="292076">
                <a:tc>
                  <a:txBody>
                    <a:bodyPr/>
                    <a:lstStyle/>
                    <a:p>
                      <a:pPr algn="ctr"/>
                      <a:r>
                        <a:rPr kumimoji="1" lang="en-US" altLang="ja-JP" sz="1000" dirty="0">
                          <a:latin typeface="メイリオ" panose="020B0604030504040204" pitchFamily="50" charset="-128"/>
                          <a:ea typeface="メイリオ" panose="020B0604030504040204" pitchFamily="50" charset="-128"/>
                        </a:rPr>
                        <a:t>9/19(</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クラウドファンディング講座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髙畑</a:t>
                      </a:r>
                      <a:r>
                        <a:rPr kumimoji="1" lang="ja-JP" altLang="en-US" sz="1000" baseline="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未破</a:t>
                      </a:r>
                      <a:r>
                        <a:rPr kumimoji="1" lang="ja-JP" altLang="en-US" sz="1000" baseline="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氏 </a:t>
                      </a:r>
                      <a:r>
                        <a:rPr kumimoji="1" lang="en-US" altLang="ja-JP" sz="1000" dirty="0">
                          <a:latin typeface="メイリオ" panose="020B0604030504040204" pitchFamily="50" charset="-128"/>
                          <a:ea typeface="メイリオ" panose="020B0604030504040204" pitchFamily="50" charset="-128"/>
                        </a:rPr>
                        <a:t>(READYFOR</a:t>
                      </a:r>
                      <a:r>
                        <a:rPr kumimoji="1" lang="ja-JP" altLang="en-US" sz="1000" dirty="0">
                          <a:latin typeface="メイリオ" panose="020B0604030504040204" pitchFamily="50" charset="-128"/>
                          <a:ea typeface="メイリオ" panose="020B0604030504040204" pitchFamily="50" charset="-128"/>
                        </a:rPr>
                        <a:t>株式会社）</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03704063"/>
                  </a:ext>
                </a:extLst>
              </a:tr>
              <a:tr h="594474">
                <a:tc>
                  <a:txBody>
                    <a:bodyPr/>
                    <a:lstStyle/>
                    <a:p>
                      <a:pPr marL="0" marR="0" lvl="0" indent="0" algn="ctr" defTabSz="103693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 10/12(</a:t>
                      </a:r>
                      <a:r>
                        <a:rPr kumimoji="1" lang="ja-JP" altLang="en-US" sz="1000" dirty="0">
                          <a:latin typeface="メイリオ" panose="020B0604030504040204" pitchFamily="50" charset="-128"/>
                          <a:ea typeface="メイリオ" panose="020B0604030504040204" pitchFamily="50" charset="-128"/>
                        </a:rPr>
                        <a:t>土）</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助成金獲得講座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tc>
                  <a:txBody>
                    <a:bodyPr/>
                    <a:lstStyle/>
                    <a:p>
                      <a:r>
                        <a:rPr kumimoji="1" lang="ja-JP" altLang="en-US" sz="1000" dirty="0">
                          <a:latin typeface="メイリオ" panose="020B0604030504040204" pitchFamily="50" charset="-128"/>
                          <a:ea typeface="メイリオ" panose="020B0604030504040204" pitchFamily="50" charset="-128"/>
                        </a:rPr>
                        <a:t>武藤 良太 氏</a:t>
                      </a:r>
                      <a:endParaRPr kumimoji="1" lang="en-US" altLang="ja-JP" sz="1000" dirty="0">
                        <a:latin typeface="メイリオ" panose="020B0604030504040204" pitchFamily="50" charset="-128"/>
                        <a:ea typeface="メイリオ" panose="020B0604030504040204" pitchFamily="50" charset="-128"/>
                      </a:endParaRPr>
                    </a:p>
                    <a:p>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公益財団法人トヨタ財団プログラム　　オフィサー 国内助成グループ</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34994566"/>
                  </a:ext>
                </a:extLst>
              </a:tr>
            </a:tbl>
          </a:graphicData>
        </a:graphic>
      </p:graphicFrame>
      <p:sp>
        <p:nvSpPr>
          <p:cNvPr id="24" name="テキスト ボックス 54">
            <a:extLst>
              <a:ext uri="{FF2B5EF4-FFF2-40B4-BE49-F238E27FC236}">
                <a16:creationId xmlns:a16="http://schemas.microsoft.com/office/drawing/2014/main" id="{B05F2679-2C63-AD33-7B1B-4F1D953AD38F}"/>
              </a:ext>
            </a:extLst>
          </p:cNvPr>
          <p:cNvSpPr txBox="1">
            <a:spLocks noChangeArrowheads="1"/>
          </p:cNvSpPr>
          <p:nvPr/>
        </p:nvSpPr>
        <p:spPr bwMode="auto">
          <a:xfrm>
            <a:off x="207558" y="3444961"/>
            <a:ext cx="7286775" cy="646331"/>
          </a:xfrm>
          <a:prstGeom prst="rect">
            <a:avLst/>
          </a:prstGeom>
          <a:noFill/>
          <a:ln w="9525">
            <a:noFill/>
            <a:prstDash val="sysDash"/>
            <a:miter lim="800000"/>
            <a:headEnd/>
            <a:tailEnd/>
          </a:ln>
        </p:spPr>
        <p:txBody>
          <a:bodyPr wrap="square">
            <a:spAutoFit/>
          </a:bodyPr>
          <a:lstStyle/>
          <a:p>
            <a:r>
              <a:rPr lang="ja-JP" altLang="en-US" sz="1200" dirty="0">
                <a:latin typeface="メイリオ" pitchFamily="50" charset="-128"/>
                <a:ea typeface="メイリオ" pitchFamily="50" charset="-128"/>
                <a:cs typeface="メイリオ" pitchFamily="50" charset="-128"/>
              </a:rPr>
              <a:t>　</a:t>
            </a:r>
            <a:r>
              <a:rPr lang="en-US" altLang="ja-JP" sz="1200" dirty="0">
                <a:latin typeface="メイリオ" pitchFamily="50" charset="-128"/>
                <a:ea typeface="メイリオ" pitchFamily="50" charset="-128"/>
                <a:cs typeface="メイリオ" pitchFamily="50" charset="-128"/>
              </a:rPr>
              <a:t>NPO</a:t>
            </a:r>
            <a:r>
              <a:rPr lang="ja-JP" altLang="en-US" sz="1200" dirty="0">
                <a:latin typeface="メイリオ" pitchFamily="50" charset="-128"/>
                <a:ea typeface="メイリオ" pitchFamily="50" charset="-128"/>
                <a:cs typeface="メイリオ" pitchFamily="50" charset="-128"/>
              </a:rPr>
              <a:t>法人の会計はどのように行えば良いのでしょうか？また、一般企業の会計とはどう</a:t>
            </a:r>
            <a:r>
              <a:rPr lang="ja-JP" altLang="en-US" sz="1200" dirty="0" err="1">
                <a:latin typeface="メイリオ" pitchFamily="50" charset="-128"/>
                <a:ea typeface="メイリオ" pitchFamily="50" charset="-128"/>
                <a:cs typeface="メイリオ" pitchFamily="50" charset="-128"/>
              </a:rPr>
              <a:t>違うの</a:t>
            </a:r>
            <a:r>
              <a:rPr lang="ja-JP" altLang="en-US" sz="1200" dirty="0">
                <a:latin typeface="メイリオ" pitchFamily="50" charset="-128"/>
                <a:ea typeface="メイリオ" pitchFamily="50" charset="-128"/>
                <a:cs typeface="メイリオ" pitchFamily="50" charset="-128"/>
              </a:rPr>
              <a:t>しょうか？会計と仕訳の基礎を学ぶ「入門編」と、スムーズな決算を目指す「決算まで編」を、練習問題を解きながら実践的に学びます。</a:t>
            </a:r>
            <a:endParaRPr lang="en-US" altLang="ja-JP" sz="1200" dirty="0">
              <a:latin typeface="メイリオ" pitchFamily="50" charset="-128"/>
              <a:ea typeface="メイリオ" pitchFamily="50" charset="-128"/>
              <a:cs typeface="メイリオ" pitchFamily="50" charset="-128"/>
            </a:endParaRPr>
          </a:p>
        </p:txBody>
      </p:sp>
      <p:sp>
        <p:nvSpPr>
          <p:cNvPr id="25" name="テキスト ボックス 24">
            <a:extLst>
              <a:ext uri="{FF2B5EF4-FFF2-40B4-BE49-F238E27FC236}">
                <a16:creationId xmlns:a16="http://schemas.microsoft.com/office/drawing/2014/main" id="{04FA0F98-9207-648A-8123-B011FB13F065}"/>
              </a:ext>
            </a:extLst>
          </p:cNvPr>
          <p:cNvSpPr txBox="1"/>
          <p:nvPr/>
        </p:nvSpPr>
        <p:spPr>
          <a:xfrm>
            <a:off x="1329187" y="3145720"/>
            <a:ext cx="5667354"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入門から決算まで</a:t>
            </a:r>
            <a:r>
              <a:rPr lang="ja-JP" altLang="en-US"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やさしく学んで正しい会計報告を目指そう！</a:t>
            </a:r>
          </a:p>
        </p:txBody>
      </p:sp>
      <p:graphicFrame>
        <p:nvGraphicFramePr>
          <p:cNvPr id="26" name="表 18">
            <a:extLst>
              <a:ext uri="{FF2B5EF4-FFF2-40B4-BE49-F238E27FC236}">
                <a16:creationId xmlns:a16="http://schemas.microsoft.com/office/drawing/2014/main" id="{AE87FD44-9FE3-64A2-4602-EF6AA730180A}"/>
              </a:ext>
            </a:extLst>
          </p:cNvPr>
          <p:cNvGraphicFramePr>
            <a:graphicFrameLocks noGrp="1"/>
          </p:cNvGraphicFramePr>
          <p:nvPr>
            <p:extLst>
              <p:ext uri="{D42A27DB-BD31-4B8C-83A1-F6EECF244321}">
                <p14:modId xmlns:p14="http://schemas.microsoft.com/office/powerpoint/2010/main" val="3988557942"/>
              </p:ext>
            </p:extLst>
          </p:nvPr>
        </p:nvGraphicFramePr>
        <p:xfrm>
          <a:off x="258944" y="4078702"/>
          <a:ext cx="6007945" cy="1070692"/>
        </p:xfrm>
        <a:graphic>
          <a:graphicData uri="http://schemas.openxmlformats.org/drawingml/2006/table">
            <a:tbl>
              <a:tblPr firstRow="1" bandRow="1">
                <a:tableStyleId>{93296810-A885-4BE3-A3E7-6D5BEEA58F35}</a:tableStyleId>
              </a:tblPr>
              <a:tblGrid>
                <a:gridCol w="1429316">
                  <a:extLst>
                    <a:ext uri="{9D8B030D-6E8A-4147-A177-3AD203B41FA5}">
                      <a16:colId xmlns:a16="http://schemas.microsoft.com/office/drawing/2014/main" val="2031487281"/>
                    </a:ext>
                  </a:extLst>
                </a:gridCol>
                <a:gridCol w="2190227">
                  <a:extLst>
                    <a:ext uri="{9D8B030D-6E8A-4147-A177-3AD203B41FA5}">
                      <a16:colId xmlns:a16="http://schemas.microsoft.com/office/drawing/2014/main" val="3246790380"/>
                    </a:ext>
                  </a:extLst>
                </a:gridCol>
                <a:gridCol w="2388402">
                  <a:extLst>
                    <a:ext uri="{9D8B030D-6E8A-4147-A177-3AD203B41FA5}">
                      <a16:colId xmlns:a16="http://schemas.microsoft.com/office/drawing/2014/main" val="2611569777"/>
                    </a:ext>
                  </a:extLst>
                </a:gridCol>
              </a:tblGrid>
              <a:tr h="289709">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9B"/>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9B"/>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9B"/>
                    </a:solidFill>
                  </a:tcPr>
                </a:tc>
                <a:extLst>
                  <a:ext uri="{0D108BD9-81ED-4DB2-BD59-A6C34878D82A}">
                    <a16:rowId xmlns:a16="http://schemas.microsoft.com/office/drawing/2014/main" val="1848494800"/>
                  </a:ext>
                </a:extLst>
              </a:tr>
              <a:tr h="282022">
                <a:tc>
                  <a:txBody>
                    <a:bodyPr/>
                    <a:lstStyle/>
                    <a:p>
                      <a:pPr algn="l"/>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7/25(</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8/1(</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E1"/>
                    </a:solidFill>
                  </a:tcPr>
                </a:tc>
                <a:tc>
                  <a:txBody>
                    <a:bodyPr/>
                    <a:lstStyle/>
                    <a:p>
                      <a:r>
                        <a:rPr kumimoji="1" lang="ja-JP" altLang="en-US" sz="1000" dirty="0">
                          <a:latin typeface="メイリオ" panose="020B0604030504040204" pitchFamily="50" charset="-128"/>
                          <a:ea typeface="メイリオ" panose="020B0604030504040204" pitchFamily="50" charset="-128"/>
                        </a:rPr>
                        <a:t>会計入門講座①②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E1"/>
                    </a:solidFill>
                  </a:tcPr>
                </a:tc>
                <a:tc rowSpan="2">
                  <a:txBody>
                    <a:bodyPr/>
                    <a:lstStyle/>
                    <a:p>
                      <a:r>
                        <a:rPr kumimoji="1" lang="ja-JP" altLang="en-US" sz="1000" dirty="0">
                          <a:latin typeface="メイリオ" panose="020B0604030504040204" pitchFamily="50" charset="-128"/>
                          <a:ea typeface="メイリオ" panose="020B0604030504040204" pitchFamily="50" charset="-128"/>
                        </a:rPr>
                        <a:t>田中 義幸 氏</a:t>
                      </a:r>
                      <a:endParaRPr kumimoji="1" lang="en-US" altLang="ja-JP" sz="1000" dirty="0">
                        <a:latin typeface="メイリオ" panose="020B0604030504040204" pitchFamily="50" charset="-128"/>
                        <a:ea typeface="メイリオ" panose="020B0604030504040204" pitchFamily="50" charset="-128"/>
                      </a:endParaRPr>
                    </a:p>
                    <a:p>
                      <a:r>
                        <a:rPr kumimoji="1" lang="en-US" altLang="ja-JP" sz="1000" dirty="0">
                          <a:latin typeface="メイリオ" panose="020B0604030504040204" pitchFamily="50" charset="-128"/>
                          <a:ea typeface="メイリオ" panose="020B0604030504040204" pitchFamily="50" charset="-128"/>
                        </a:rPr>
                        <a:t>(NPO</a:t>
                      </a:r>
                      <a:r>
                        <a:rPr kumimoji="1" lang="ja-JP" altLang="en-US" sz="1000" dirty="0">
                          <a:latin typeface="メイリオ" panose="020B0604030504040204" pitchFamily="50" charset="-128"/>
                          <a:ea typeface="メイリオ" panose="020B0604030504040204" pitchFamily="50" charset="-128"/>
                        </a:rPr>
                        <a:t>法人日本公会計支援協会 </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理事長</a:t>
                      </a:r>
                      <a:r>
                        <a:rPr kumimoji="1" lang="en-US" altLang="ja-JP" sz="1000" dirty="0">
                          <a:latin typeface="メイリオ" panose="020B0604030504040204" pitchFamily="50" charset="-128"/>
                          <a:ea typeface="メイリオ" panose="020B0604030504040204" pitchFamily="50" charset="-128"/>
                        </a:rPr>
                        <a:t> </a:t>
                      </a:r>
                      <a:r>
                        <a:rPr kumimoji="1" lang="ja-JP" altLang="en-US" sz="1000" dirty="0">
                          <a:latin typeface="メイリオ" panose="020B0604030504040204" pitchFamily="50" charset="-128"/>
                          <a:ea typeface="メイリオ" panose="020B0604030504040204" pitchFamily="50" charset="-128"/>
                        </a:rPr>
                        <a:t>・公認会計士・税理士</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E1"/>
                    </a:solidFill>
                  </a:tcPr>
                </a:tc>
                <a:extLst>
                  <a:ext uri="{0D108BD9-81ED-4DB2-BD59-A6C34878D82A}">
                    <a16:rowId xmlns:a16="http://schemas.microsoft.com/office/drawing/2014/main" val="2926091404"/>
                  </a:ext>
                </a:extLst>
              </a:tr>
              <a:tr h="498961">
                <a:tc>
                  <a:txBody>
                    <a:bodyPr/>
                    <a:lstStyle/>
                    <a:p>
                      <a:pPr algn="l"/>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9/5(</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26(</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p>
                    <a:p>
                      <a:pPr algn="l"/>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10/3(</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24(</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E1"/>
                    </a:solidFill>
                  </a:tcPr>
                </a:tc>
                <a:tc>
                  <a:txBody>
                    <a:bodyPr/>
                    <a:lstStyle/>
                    <a:p>
                      <a:r>
                        <a:rPr kumimoji="1" lang="ja-JP" altLang="en-US" sz="1000" dirty="0">
                          <a:latin typeface="メイリオ" panose="020B0604030504040204" pitchFamily="50" charset="-128"/>
                          <a:ea typeface="メイリオ" panose="020B0604030504040204" pitchFamily="50" charset="-128"/>
                        </a:rPr>
                        <a:t>会計講座①②③④</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～日常の記入から決算まで～</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E1"/>
                    </a:solidFill>
                  </a:tcPr>
                </a:tc>
                <a:tc vMerge="1">
                  <a:txBody>
                    <a:bodyPr/>
                    <a:lstStyle/>
                    <a:p>
                      <a:endParaRPr kumimoji="1" lang="ja-JP" altLang="en-US" dirty="0"/>
                    </a:p>
                  </a:txBody>
                  <a:tcPr anchor="ctr">
                    <a:solidFill>
                      <a:srgbClr val="FFFFB7"/>
                    </a:solidFill>
                  </a:tcPr>
                </a:tc>
                <a:extLst>
                  <a:ext uri="{0D108BD9-81ED-4DB2-BD59-A6C34878D82A}">
                    <a16:rowId xmlns:a16="http://schemas.microsoft.com/office/drawing/2014/main" val="3042948113"/>
                  </a:ext>
                </a:extLst>
              </a:tr>
            </a:tbl>
          </a:graphicData>
        </a:graphic>
      </p:graphicFrame>
      <p:sp>
        <p:nvSpPr>
          <p:cNvPr id="27" name="テキスト ボックス 54">
            <a:extLst>
              <a:ext uri="{FF2B5EF4-FFF2-40B4-BE49-F238E27FC236}">
                <a16:creationId xmlns:a16="http://schemas.microsoft.com/office/drawing/2014/main" id="{AE2008FD-00EC-6FF6-2645-E195ABC5E572}"/>
              </a:ext>
            </a:extLst>
          </p:cNvPr>
          <p:cNvSpPr txBox="1">
            <a:spLocks noChangeArrowheads="1"/>
          </p:cNvSpPr>
          <p:nvPr/>
        </p:nvSpPr>
        <p:spPr bwMode="auto">
          <a:xfrm>
            <a:off x="186479" y="7657556"/>
            <a:ext cx="7402234" cy="461665"/>
          </a:xfrm>
          <a:prstGeom prst="rect">
            <a:avLst/>
          </a:prstGeom>
          <a:noFill/>
          <a:ln w="9525">
            <a:noFill/>
            <a:prstDash val="sysDash"/>
            <a:miter lim="800000"/>
            <a:headEnd/>
            <a:tailEnd/>
          </a:ln>
        </p:spPr>
        <p:txBody>
          <a:bodyPr wrap="square">
            <a:spAutoFit/>
          </a:bodyPr>
          <a:lstStyle/>
          <a:p>
            <a:r>
              <a:rPr lang="ja-JP" altLang="en-US" sz="1200" dirty="0">
                <a:latin typeface="メイリオ" pitchFamily="50" charset="-128"/>
                <a:ea typeface="メイリオ" pitchFamily="50" charset="-128"/>
                <a:cs typeface="メイリオ" pitchFamily="50" charset="-128"/>
              </a:rPr>
              <a:t>　イベント等で活用できるワークショップや会議進行に役立つファシリテーションのスキル・</a:t>
            </a:r>
            <a:r>
              <a:rPr lang="en-US" altLang="ja-JP" sz="1200" dirty="0">
                <a:latin typeface="メイリオ" pitchFamily="50" charset="-128"/>
                <a:ea typeface="メイリオ" pitchFamily="50" charset="-128"/>
                <a:cs typeface="メイリオ" pitchFamily="50" charset="-128"/>
              </a:rPr>
              <a:t>PR</a:t>
            </a:r>
            <a:r>
              <a:rPr lang="ja-JP" altLang="en-US" sz="1200" dirty="0">
                <a:latin typeface="メイリオ" pitchFamily="50" charset="-128"/>
                <a:ea typeface="メイリオ" pitchFamily="50" charset="-128"/>
                <a:cs typeface="メイリオ" pitchFamily="50" charset="-128"/>
              </a:rPr>
              <a:t>・</a:t>
            </a:r>
            <a:r>
              <a:rPr lang="en-US" altLang="ja-JP" sz="1200" dirty="0">
                <a:latin typeface="メイリオ" pitchFamily="50" charset="-128"/>
                <a:ea typeface="メイリオ" pitchFamily="50" charset="-128"/>
                <a:cs typeface="メイリオ" pitchFamily="50" charset="-128"/>
              </a:rPr>
              <a:t>HP</a:t>
            </a:r>
            <a:r>
              <a:rPr lang="ja-JP" altLang="en-US" sz="1200" dirty="0">
                <a:latin typeface="メイリオ" pitchFamily="50" charset="-128"/>
                <a:ea typeface="メイリオ" pitchFamily="50" charset="-128"/>
                <a:cs typeface="メイリオ" pitchFamily="50" charset="-128"/>
              </a:rPr>
              <a:t>の作成、</a:t>
            </a:r>
            <a:r>
              <a:rPr lang="en-US" altLang="ja-JP" sz="1200" dirty="0">
                <a:latin typeface="メイリオ" pitchFamily="50" charset="-128"/>
                <a:ea typeface="メイリオ" pitchFamily="50" charset="-128"/>
                <a:cs typeface="メイリオ" pitchFamily="50" charset="-128"/>
              </a:rPr>
              <a:t>SNS</a:t>
            </a:r>
            <a:r>
              <a:rPr lang="ja-JP" altLang="en-US" sz="1200" dirty="0">
                <a:latin typeface="メイリオ" pitchFamily="50" charset="-128"/>
                <a:ea typeface="メイリオ" pitchFamily="50" charset="-128"/>
                <a:cs typeface="メイリオ" pitchFamily="50" charset="-128"/>
              </a:rPr>
              <a:t>を活用した広報の活動を推進するためのスキルアップ講座を、多岐にわたり開催します。</a:t>
            </a:r>
            <a:endParaRPr lang="en-US" altLang="ja-JP" sz="1200" dirty="0">
              <a:latin typeface="メイリオ" pitchFamily="50" charset="-128"/>
              <a:ea typeface="メイリオ" pitchFamily="50" charset="-128"/>
              <a:cs typeface="メイリオ" pitchFamily="50" charset="-128"/>
            </a:endParaRPr>
          </a:p>
        </p:txBody>
      </p:sp>
      <p:sp>
        <p:nvSpPr>
          <p:cNvPr id="28" name="テキスト ボックス 27">
            <a:extLst>
              <a:ext uri="{FF2B5EF4-FFF2-40B4-BE49-F238E27FC236}">
                <a16:creationId xmlns:a16="http://schemas.microsoft.com/office/drawing/2014/main" id="{FE9CD4D0-EF35-A2BD-0A6B-1B2DC4C01BAC}"/>
              </a:ext>
            </a:extLst>
          </p:cNvPr>
          <p:cNvSpPr txBox="1"/>
          <p:nvPr/>
        </p:nvSpPr>
        <p:spPr>
          <a:xfrm>
            <a:off x="1504736" y="7339948"/>
            <a:ext cx="5984014"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ワークショップ、</a:t>
            </a:r>
            <a:r>
              <a:rPr kumimoji="1" lang="en-US" altLang="ja-JP" sz="1400" b="1" dirty="0">
                <a:latin typeface="メイリオ" panose="020B0604030504040204" pitchFamily="50" charset="-128"/>
                <a:ea typeface="メイリオ" panose="020B0604030504040204" pitchFamily="50" charset="-128"/>
              </a:rPr>
              <a:t>SNS</a:t>
            </a:r>
            <a:r>
              <a:rPr kumimoji="1" lang="ja-JP" altLang="en-US" sz="1400" b="1" dirty="0">
                <a:latin typeface="メイリオ" panose="020B0604030504040204" pitchFamily="50" charset="-128"/>
                <a:ea typeface="メイリオ" panose="020B0604030504040204" pitchFamily="50" charset="-128"/>
              </a:rPr>
              <a:t>・広報など活動に役立つスキルを身に付けよう！</a:t>
            </a:r>
          </a:p>
        </p:txBody>
      </p:sp>
      <p:graphicFrame>
        <p:nvGraphicFramePr>
          <p:cNvPr id="29" name="表 18">
            <a:extLst>
              <a:ext uri="{FF2B5EF4-FFF2-40B4-BE49-F238E27FC236}">
                <a16:creationId xmlns:a16="http://schemas.microsoft.com/office/drawing/2014/main" id="{045AF001-F6B6-ADE3-7A89-6DAD6FFD04E0}"/>
              </a:ext>
            </a:extLst>
          </p:cNvPr>
          <p:cNvGraphicFramePr>
            <a:graphicFrameLocks noGrp="1"/>
          </p:cNvGraphicFramePr>
          <p:nvPr>
            <p:extLst>
              <p:ext uri="{D42A27DB-BD31-4B8C-83A1-F6EECF244321}">
                <p14:modId xmlns:p14="http://schemas.microsoft.com/office/powerpoint/2010/main" val="940856552"/>
              </p:ext>
            </p:extLst>
          </p:nvPr>
        </p:nvGraphicFramePr>
        <p:xfrm>
          <a:off x="258943" y="8119221"/>
          <a:ext cx="6017620" cy="2042377"/>
        </p:xfrm>
        <a:graphic>
          <a:graphicData uri="http://schemas.openxmlformats.org/drawingml/2006/table">
            <a:tbl>
              <a:tblPr firstRow="1" bandRow="1">
                <a:tableStyleId>{93296810-A885-4BE3-A3E7-6D5BEEA58F35}</a:tableStyleId>
              </a:tblPr>
              <a:tblGrid>
                <a:gridCol w="1342590">
                  <a:extLst>
                    <a:ext uri="{9D8B030D-6E8A-4147-A177-3AD203B41FA5}">
                      <a16:colId xmlns:a16="http://schemas.microsoft.com/office/drawing/2014/main" val="2031487281"/>
                    </a:ext>
                  </a:extLst>
                </a:gridCol>
                <a:gridCol w="2185102">
                  <a:extLst>
                    <a:ext uri="{9D8B030D-6E8A-4147-A177-3AD203B41FA5}">
                      <a16:colId xmlns:a16="http://schemas.microsoft.com/office/drawing/2014/main" val="3246790380"/>
                    </a:ext>
                  </a:extLst>
                </a:gridCol>
                <a:gridCol w="2489928">
                  <a:extLst>
                    <a:ext uri="{9D8B030D-6E8A-4147-A177-3AD203B41FA5}">
                      <a16:colId xmlns:a16="http://schemas.microsoft.com/office/drawing/2014/main" val="2611569777"/>
                    </a:ext>
                  </a:extLst>
                </a:gridCol>
              </a:tblGrid>
              <a:tr h="254405">
                <a:tc>
                  <a:txBody>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開催日</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CCFF"/>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講座名</a:t>
                      </a:r>
                      <a:r>
                        <a:rPr kumimoji="1" lang="en-US" altLang="ja-JP" sz="1100" b="1" dirty="0">
                          <a:solidFill>
                            <a:schemeClr val="tx1"/>
                          </a:solidFill>
                          <a:latin typeface="メイリオ" panose="020B0604030504040204" pitchFamily="50" charset="-128"/>
                          <a:ea typeface="メイリオ" panose="020B0604030504040204" pitchFamily="50" charset="-128"/>
                        </a:rPr>
                        <a:t>(</a:t>
                      </a:r>
                      <a:r>
                        <a:rPr kumimoji="1" lang="ja-JP" altLang="en-US" sz="1100" b="1" dirty="0">
                          <a:solidFill>
                            <a:schemeClr val="tx1"/>
                          </a:solidFill>
                          <a:latin typeface="メイリオ" panose="020B0604030504040204" pitchFamily="50" charset="-128"/>
                          <a:ea typeface="メイリオ" panose="020B0604030504040204" pitchFamily="50" charset="-128"/>
                        </a:rPr>
                        <a:t>内容</a:t>
                      </a:r>
                      <a:r>
                        <a:rPr kumimoji="1" lang="en-US" altLang="ja-JP" sz="1100" b="1" dirty="0">
                          <a:solidFill>
                            <a:schemeClr val="tx1"/>
                          </a:solidFill>
                          <a:latin typeface="メイリオ" panose="020B0604030504040204" pitchFamily="50" charset="-128"/>
                          <a:ea typeface="メイリオ" panose="020B0604030504040204" pitchFamily="50" charset="-128"/>
                        </a:rPr>
                        <a:t>)</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CCFF"/>
                    </a:solidFill>
                  </a:tcPr>
                </a:tc>
                <a:tc>
                  <a:txBody>
                    <a:bodyPr/>
                    <a:lstStyle/>
                    <a:p>
                      <a:pPr algn="ctr"/>
                      <a:r>
                        <a:rPr kumimoji="1" lang="ja-JP" altLang="en-US" sz="1100" b="1" dirty="0">
                          <a:solidFill>
                            <a:schemeClr val="tx1"/>
                          </a:solidFill>
                          <a:latin typeface="メイリオ" panose="020B0604030504040204" pitchFamily="50" charset="-128"/>
                          <a:ea typeface="メイリオ" panose="020B0604030504040204" pitchFamily="50" charset="-128"/>
                        </a:rPr>
                        <a:t>講　師</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CCFF"/>
                    </a:solidFill>
                  </a:tcPr>
                </a:tc>
                <a:extLst>
                  <a:ext uri="{0D108BD9-81ED-4DB2-BD59-A6C34878D82A}">
                    <a16:rowId xmlns:a16="http://schemas.microsoft.com/office/drawing/2014/main" val="1848494800"/>
                  </a:ext>
                </a:extLst>
              </a:tr>
              <a:tr h="535652">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12/7(</a:t>
                      </a:r>
                      <a:r>
                        <a:rPr lang="ja-JP" altLang="en-US" sz="1000" u="none" strike="noStrike">
                          <a:effectLst/>
                          <a:latin typeface="メイリオ" panose="020B0604030504040204" pitchFamily="50" charset="-128"/>
                          <a:ea typeface="メイリオ" panose="020B0604030504040204" pitchFamily="50" charset="-128"/>
                        </a:rPr>
                        <a:t>土</a:t>
                      </a:r>
                      <a:r>
                        <a:rPr lang="en-US" altLang="ja-JP" sz="1000" u="none" strike="noStrike">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r>
                        <a:rPr kumimoji="1" lang="ja-JP" altLang="en-US" sz="1000" dirty="0">
                          <a:latin typeface="メイリオ" panose="020B0604030504040204" pitchFamily="50" charset="-128"/>
                          <a:ea typeface="メイリオ" panose="020B0604030504040204" pitchFamily="50" charset="-128"/>
                        </a:rPr>
                        <a:t>ワークショップ講座①②</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algn="l" fontAlgn="ctr"/>
                      <a:r>
                        <a:rPr kumimoji="1" lang="ja-JP" altLang="en-US" sz="1000" u="none" strike="noStrike" dirty="0">
                          <a:effectLst/>
                          <a:latin typeface="メイリオ" panose="020B0604030504040204" pitchFamily="50" charset="-128"/>
                          <a:ea typeface="メイリオ" panose="020B0604030504040204" pitchFamily="50" charset="-128"/>
                        </a:rPr>
                        <a:t>小笠原</a:t>
                      </a:r>
                      <a:r>
                        <a:rPr kumimoji="1" lang="ja-JP" altLang="en-US" sz="1000" u="none" strike="noStrike" baseline="0" dirty="0">
                          <a:effectLst/>
                          <a:latin typeface="メイリオ" panose="020B0604030504040204" pitchFamily="50" charset="-128"/>
                          <a:ea typeface="メイリオ" panose="020B0604030504040204" pitchFamily="50" charset="-128"/>
                        </a:rPr>
                        <a:t> </a:t>
                      </a:r>
                      <a:r>
                        <a:rPr kumimoji="1" lang="ja-JP" altLang="en-US" sz="1000" u="none" strike="noStrike" dirty="0">
                          <a:effectLst/>
                          <a:latin typeface="メイリオ" panose="020B0604030504040204" pitchFamily="50" charset="-128"/>
                          <a:ea typeface="メイリオ" panose="020B0604030504040204" pitchFamily="50" charset="-128"/>
                        </a:rPr>
                        <a:t>祐司 氏</a:t>
                      </a:r>
                      <a:r>
                        <a:rPr kumimoji="1" lang="en-US" altLang="ja-JP" sz="1000" u="none" strike="noStrike" dirty="0">
                          <a:effectLst/>
                          <a:latin typeface="メイリオ" panose="020B0604030504040204" pitchFamily="50" charset="-128"/>
                          <a:ea typeface="メイリオ" panose="020B0604030504040204" pitchFamily="50" charset="-128"/>
                        </a:rPr>
                        <a:t>(</a:t>
                      </a:r>
                      <a:r>
                        <a:rPr kumimoji="1" lang="ja-JP" altLang="en-US" sz="1000" u="none" strike="noStrike" dirty="0">
                          <a:effectLst/>
                          <a:latin typeface="メイリオ" panose="020B0604030504040204" pitchFamily="50" charset="-128"/>
                          <a:ea typeface="メイリオ" panose="020B0604030504040204" pitchFamily="50" charset="-128"/>
                        </a:rPr>
                        <a:t>ミチナル</a:t>
                      </a:r>
                      <a:r>
                        <a:rPr kumimoji="1" lang="en-US" altLang="ja-JP" sz="1000" u="none" strike="noStrike" dirty="0">
                          <a:effectLst/>
                          <a:latin typeface="メイリオ" panose="020B0604030504040204" pitchFamily="50" charset="-128"/>
                          <a:ea typeface="メイリオ" panose="020B0604030504040204" pitchFamily="50" charset="-128"/>
                        </a:rPr>
                        <a:t>/</a:t>
                      </a:r>
                      <a:r>
                        <a:rPr kumimoji="1" lang="en-US" altLang="ja-JP" sz="1000" u="none" strike="noStrike" dirty="0" err="1">
                          <a:effectLst/>
                          <a:latin typeface="メイリオ" panose="020B0604030504040204" pitchFamily="50" charset="-128"/>
                          <a:ea typeface="メイリオ" panose="020B0604030504040204" pitchFamily="50" charset="-128"/>
                        </a:rPr>
                        <a:t>michinaru</a:t>
                      </a:r>
                      <a:r>
                        <a:rPr kumimoji="1" lang="ja-JP" altLang="en-US" sz="1000" u="none" strike="noStrike" dirty="0">
                          <a:effectLst/>
                          <a:latin typeface="メイリオ" panose="020B0604030504040204" pitchFamily="50" charset="-128"/>
                          <a:ea typeface="メイリオ" panose="020B0604030504040204" pitchFamily="50" charset="-128"/>
                        </a:rPr>
                        <a:t> 株式会社プロジェクトファシリテーター）</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extLst>
                  <a:ext uri="{0D108BD9-81ED-4DB2-BD59-A6C34878D82A}">
                    <a16:rowId xmlns:a16="http://schemas.microsoft.com/office/drawing/2014/main" val="2539539063"/>
                  </a:ext>
                </a:extLst>
              </a:tr>
              <a:tr h="449022">
                <a:tc>
                  <a:txBody>
                    <a:bodyPr/>
                    <a:lstStyle/>
                    <a:p>
                      <a:pPr algn="ctr" fontAlgn="ctr"/>
                      <a:r>
                        <a:rPr lang="en-US" altLang="ja-JP" sz="1000" u="none" strike="noStrike" dirty="0">
                          <a:effectLst/>
                          <a:latin typeface="メイリオ" panose="020B0604030504040204" pitchFamily="50" charset="-128"/>
                          <a:ea typeface="メイリオ" panose="020B0604030504040204" pitchFamily="50" charset="-128"/>
                        </a:rPr>
                        <a:t>12/21(</a:t>
                      </a:r>
                      <a:r>
                        <a:rPr lang="ja-JP" altLang="en-US" sz="1000" u="none" strike="noStrike" dirty="0">
                          <a:effectLst/>
                          <a:latin typeface="メイリオ" panose="020B0604030504040204" pitchFamily="50" charset="-128"/>
                          <a:ea typeface="メイリオ" panose="020B0604030504040204" pitchFamily="50" charset="-128"/>
                        </a:rPr>
                        <a:t>土</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marL="0" marR="0" lvl="0" indent="0" algn="l" defTabSz="1036930" rtl="0" eaLnBrk="1" fontAlgn="auto" latinLnBrk="0" hangingPunct="1">
                        <a:lnSpc>
                          <a:spcPct val="100000"/>
                        </a:lnSpc>
                        <a:spcBef>
                          <a:spcPts val="0"/>
                        </a:spcBef>
                        <a:spcAft>
                          <a:spcPts val="0"/>
                        </a:spcAft>
                        <a:buClrTx/>
                        <a:buSzTx/>
                        <a:buFontTx/>
                        <a:buNone/>
                        <a:tabLst/>
                        <a:defRPr/>
                      </a:pPr>
                      <a:r>
                        <a:rPr kumimoji="1" lang="en-US" altLang="ja-JP" sz="1000" b="0" i="0" u="none" strike="noStrike" dirty="0">
                          <a:solidFill>
                            <a:srgbClr val="000000"/>
                          </a:solidFill>
                          <a:effectLst/>
                          <a:latin typeface="メイリオ" panose="020B0604030504040204" pitchFamily="50" charset="-128"/>
                          <a:ea typeface="メイリオ" panose="020B0604030504040204" pitchFamily="50" charset="-128"/>
                        </a:rPr>
                        <a:t>WordPress</a:t>
                      </a:r>
                      <a:r>
                        <a:rPr kumimoji="1"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でホームページを作ってみよう！</a:t>
                      </a:r>
                      <a:r>
                        <a:rPr kumimoji="1" lang="en-US" altLang="ja-JP" sz="1000" b="0" i="0" u="none" strike="noStrike" dirty="0">
                          <a:solidFill>
                            <a:srgbClr val="000000"/>
                          </a:solidFill>
                          <a:effectLst/>
                          <a:latin typeface="メイリオ" panose="020B0604030504040204" pitchFamily="50" charset="-128"/>
                          <a:ea typeface="メイリオ" panose="020B0604030504040204" pitchFamily="50" charset="-128"/>
                        </a:rPr>
                        <a:t>(</a:t>
                      </a:r>
                      <a:r>
                        <a:rPr kumimoji="1" lang="ja-JP" altLang="en-US" sz="1000" b="0" i="0" u="none" strike="noStrike" dirty="0">
                          <a:solidFill>
                            <a:srgbClr val="000000"/>
                          </a:solidFill>
                          <a:effectLst/>
                          <a:latin typeface="メイリオ" panose="020B0604030504040204" pitchFamily="50" charset="-128"/>
                          <a:ea typeface="メイリオ" panose="020B0604030504040204" pitchFamily="50" charset="-128"/>
                        </a:rPr>
                        <a:t>入門編</a:t>
                      </a:r>
                      <a:r>
                        <a:rPr kumimoji="1" lang="en-US" altLang="ja-JP" sz="1000" b="0" i="0" u="none" strike="noStrike" dirty="0">
                          <a:solidFill>
                            <a:srgbClr val="000000"/>
                          </a:solidFill>
                          <a:effectLst/>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山本</a:t>
                      </a:r>
                      <a:r>
                        <a:rPr lang="ja-JP" altLang="en-US" sz="1000" u="none" strike="noStrike" baseline="0" dirty="0">
                          <a:effectLst/>
                          <a:latin typeface="メイリオ" panose="020B0604030504040204" pitchFamily="50" charset="-128"/>
                          <a:ea typeface="メイリオ" panose="020B0604030504040204" pitchFamily="50" charset="-128"/>
                        </a:rPr>
                        <a:t> </a:t>
                      </a:r>
                      <a:r>
                        <a:rPr lang="ja-JP" altLang="en-US" sz="1000" u="none" strike="noStrike" dirty="0">
                          <a:effectLst/>
                          <a:latin typeface="メイリオ" panose="020B0604030504040204" pitchFamily="50" charset="-128"/>
                          <a:ea typeface="メイリオ" panose="020B0604030504040204" pitchFamily="50" charset="-128"/>
                        </a:rPr>
                        <a:t>武彦 氏</a:t>
                      </a:r>
                    </a:p>
                    <a:p>
                      <a:pPr algn="l" fontAlgn="ctr"/>
                      <a:r>
                        <a:rPr lang="en-US" altLang="ja-JP" sz="1000" u="none" strike="noStrike" dirty="0">
                          <a:effectLst/>
                          <a:latin typeface="メイリオ" panose="020B0604030504040204" pitchFamily="50" charset="-128"/>
                          <a:ea typeface="メイリオ" panose="020B0604030504040204" pitchFamily="50" charset="-128"/>
                        </a:rPr>
                        <a:t>(NPO</a:t>
                      </a:r>
                      <a:r>
                        <a:rPr lang="ja-JP" altLang="en-US" sz="1000" u="none" strike="noStrike" dirty="0">
                          <a:effectLst/>
                          <a:latin typeface="メイリオ" panose="020B0604030504040204" pitchFamily="50" charset="-128"/>
                          <a:ea typeface="メイリオ" panose="020B0604030504040204" pitchFamily="50" charset="-128"/>
                        </a:rPr>
                        <a:t>法人粋なまちづくり倶楽部 理事</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u="none" strike="noStrike" dirty="0">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extLst>
                  <a:ext uri="{0D108BD9-81ED-4DB2-BD59-A6C34878D82A}">
                    <a16:rowId xmlns:a16="http://schemas.microsoft.com/office/drawing/2014/main" val="2926091404"/>
                  </a:ext>
                </a:extLst>
              </a:tr>
              <a:tr h="402383">
                <a:tc>
                  <a:txBody>
                    <a:bodyPr/>
                    <a:lstStyle/>
                    <a:p>
                      <a:pPr algn="ctr" fontAlgn="ct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1/16(</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2/6(</a:t>
                      </a:r>
                      <a:r>
                        <a:rPr kumimoji="1" lang="ja-JP" altLang="en-US" sz="1000" dirty="0">
                          <a:latin typeface="メイリオ" panose="020B0604030504040204" pitchFamily="50" charset="-128"/>
                          <a:ea typeface="メイリオ" panose="020B0604030504040204" pitchFamily="50" charset="-128"/>
                        </a:rPr>
                        <a:t>木</a:t>
                      </a:r>
                      <a:r>
                        <a:rPr kumimoji="1" lang="en-US" altLang="ja-JP" sz="1000" dirty="0">
                          <a:latin typeface="メイリオ" panose="020B0604030504040204" pitchFamily="50" charset="-128"/>
                          <a:ea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rPr>
                        <a:t>調整中</a:t>
                      </a:r>
                      <a:endParaRPr lang="en-US" altLang="ja-JP" sz="1000" u="none" strike="noStrike" dirty="0">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marL="0" marR="0" lvl="0" indent="0" algn="l" defTabSz="1036930"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メイリオ" panose="020B0604030504040204" pitchFamily="50" charset="-128"/>
                          <a:ea typeface="メイリオ" panose="020B0604030504040204" pitchFamily="50" charset="-128"/>
                        </a:rPr>
                        <a:t>PR</a:t>
                      </a: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視点のコミュニケーション講座①②</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調整中</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extLst>
                  <a:ext uri="{0D108BD9-81ED-4DB2-BD59-A6C34878D82A}">
                    <a16:rowId xmlns:a16="http://schemas.microsoft.com/office/drawing/2014/main" val="1703704063"/>
                  </a:ext>
                </a:extLst>
              </a:tr>
              <a:tr h="389089">
                <a:tc>
                  <a:txBody>
                    <a:bodyPr/>
                    <a:lstStyle/>
                    <a:p>
                      <a:pPr marL="0" marR="0" lvl="0" indent="0" algn="ctr" defTabSz="1036930" rtl="0" eaLnBrk="1" fontAlgn="auto" latinLnBrk="0" hangingPunct="1">
                        <a:lnSpc>
                          <a:spcPct val="100000"/>
                        </a:lnSpc>
                        <a:spcBef>
                          <a:spcPts val="0"/>
                        </a:spcBef>
                        <a:spcAft>
                          <a:spcPts val="0"/>
                        </a:spcAft>
                        <a:buClrTx/>
                        <a:buSzTx/>
                        <a:buFontTx/>
                        <a:buNone/>
                        <a:tabLst/>
                        <a:defRPr/>
                      </a:pPr>
                      <a:r>
                        <a:rPr kumimoji="1" lang="en-US" altLang="ja-JP" sz="1000" dirty="0">
                          <a:latin typeface="メイリオ" panose="020B0604030504040204" pitchFamily="50" charset="-128"/>
                          <a:ea typeface="メイリオ" panose="020B0604030504040204" pitchFamily="50" charset="-128"/>
                        </a:rPr>
                        <a:t> 2/22(</a:t>
                      </a:r>
                      <a:r>
                        <a:rPr kumimoji="1" lang="ja-JP" altLang="en-US" sz="1000" dirty="0">
                          <a:latin typeface="メイリオ" panose="020B0604030504040204" pitchFamily="50" charset="-128"/>
                          <a:ea typeface="メイリオ" panose="020B0604030504040204" pitchFamily="50" charset="-128"/>
                        </a:rPr>
                        <a:t>土</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algn="l" fontAlgn="ctr"/>
                      <a:r>
                        <a:rPr lang="ja-JP" altLang="en-US" sz="1000" b="0" i="0" u="none" strike="noStrike" dirty="0">
                          <a:solidFill>
                            <a:srgbClr val="000000"/>
                          </a:solidFill>
                          <a:effectLst/>
                          <a:latin typeface="メイリオ" panose="020B0604030504040204" pitchFamily="50" charset="-128"/>
                          <a:ea typeface="メイリオ" panose="020B0604030504040204" pitchFamily="50" charset="-128"/>
                        </a:rPr>
                        <a:t>ファシリテーション講座①②</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長畑 誠 氏 </a:t>
                      </a:r>
                      <a:r>
                        <a:rPr lang="en-US" altLang="ja-JP" sz="1000" u="none" strike="noStrike" dirty="0">
                          <a:effectLst/>
                          <a:latin typeface="メイリオ" panose="020B0604030504040204" pitchFamily="50" charset="-128"/>
                          <a:ea typeface="メイリオ" panose="020B0604030504040204" pitchFamily="50" charset="-128"/>
                        </a:rPr>
                        <a:t>(</a:t>
                      </a:r>
                      <a:r>
                        <a:rPr lang="ja-JP" altLang="en-US" sz="1000" u="none" strike="noStrike" dirty="0">
                          <a:effectLst/>
                          <a:latin typeface="メイリオ" panose="020B0604030504040204" pitchFamily="50" charset="-128"/>
                          <a:ea typeface="メイリオ" panose="020B0604030504040204" pitchFamily="50" charset="-128"/>
                        </a:rPr>
                        <a:t>明治大学公共政策大学院　　ガバナンス研究科長・教授</a:t>
                      </a:r>
                      <a:r>
                        <a:rPr lang="en-US" altLang="ja-JP"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EFFF"/>
                    </a:solidFill>
                  </a:tcPr>
                </a:tc>
                <a:extLst>
                  <a:ext uri="{0D108BD9-81ED-4DB2-BD59-A6C34878D82A}">
                    <a16:rowId xmlns:a16="http://schemas.microsoft.com/office/drawing/2014/main" val="3934994566"/>
                  </a:ext>
                </a:extLst>
              </a:tr>
            </a:tbl>
          </a:graphicData>
        </a:graphic>
      </p:graphicFrame>
      <p:sp>
        <p:nvSpPr>
          <p:cNvPr id="30" name="テキスト ボックス 29">
            <a:extLst>
              <a:ext uri="{FF2B5EF4-FFF2-40B4-BE49-F238E27FC236}">
                <a16:creationId xmlns:a16="http://schemas.microsoft.com/office/drawing/2014/main" id="{E5881343-AA50-42E7-8F5B-861730EA7452}"/>
              </a:ext>
            </a:extLst>
          </p:cNvPr>
          <p:cNvSpPr txBox="1"/>
          <p:nvPr/>
        </p:nvSpPr>
        <p:spPr>
          <a:xfrm>
            <a:off x="405339" y="261520"/>
            <a:ext cx="1099397" cy="307777"/>
          </a:xfrm>
          <a:prstGeom prst="rect">
            <a:avLst/>
          </a:prstGeom>
          <a:noFill/>
        </p:spPr>
        <p:txBody>
          <a:bodyPr wrap="square">
            <a:spAutoFit/>
          </a:bodyPr>
          <a:lstStyle/>
          <a:p>
            <a:r>
              <a:rPr lang="ja-JP" altLang="en-US" sz="1400" b="1" dirty="0">
                <a:latin typeface="メイリオ" pitchFamily="50" charset="-128"/>
                <a:ea typeface="メイリオ" pitchFamily="50" charset="-128"/>
                <a:cs typeface="メイリオ" pitchFamily="50" charset="-128"/>
              </a:rPr>
              <a:t>資金調達</a:t>
            </a:r>
            <a:endParaRPr lang="en-US" altLang="ja-JP" sz="1400" b="1" dirty="0">
              <a:latin typeface="メイリオ" pitchFamily="50" charset="-128"/>
              <a:ea typeface="メイリオ" pitchFamily="50" charset="-128"/>
              <a:cs typeface="メイリオ" pitchFamily="50" charset="-128"/>
            </a:endParaRPr>
          </a:p>
        </p:txBody>
      </p:sp>
      <p:sp>
        <p:nvSpPr>
          <p:cNvPr id="31" name="テキスト ボックス 30">
            <a:extLst>
              <a:ext uri="{FF2B5EF4-FFF2-40B4-BE49-F238E27FC236}">
                <a16:creationId xmlns:a16="http://schemas.microsoft.com/office/drawing/2014/main" id="{CDEA8E7B-CC97-D3F6-B3F8-1DBB3186FF0D}"/>
              </a:ext>
            </a:extLst>
          </p:cNvPr>
          <p:cNvSpPr txBox="1"/>
          <p:nvPr/>
        </p:nvSpPr>
        <p:spPr>
          <a:xfrm>
            <a:off x="307975" y="3134182"/>
            <a:ext cx="1099397" cy="307777"/>
          </a:xfrm>
          <a:prstGeom prst="rect">
            <a:avLst/>
          </a:prstGeom>
          <a:noFill/>
        </p:spPr>
        <p:txBody>
          <a:bodyPr wrap="square">
            <a:spAutoFit/>
          </a:bodyPr>
          <a:lstStyle/>
          <a:p>
            <a:r>
              <a:rPr lang="ja-JP" altLang="en-US" sz="1400" b="1" dirty="0">
                <a:latin typeface="メイリオ" pitchFamily="50" charset="-128"/>
                <a:ea typeface="メイリオ" pitchFamily="50" charset="-128"/>
                <a:cs typeface="メイリオ" pitchFamily="50" charset="-128"/>
              </a:rPr>
              <a:t>　会計</a:t>
            </a:r>
            <a:endParaRPr lang="en-US" altLang="ja-JP" sz="1400" b="1" dirty="0">
              <a:latin typeface="メイリオ" pitchFamily="50" charset="-128"/>
              <a:ea typeface="メイリオ" pitchFamily="50" charset="-128"/>
              <a:cs typeface="メイリオ" pitchFamily="50" charset="-128"/>
            </a:endParaRPr>
          </a:p>
        </p:txBody>
      </p:sp>
      <p:sp>
        <p:nvSpPr>
          <p:cNvPr id="32" name="テキスト ボックス 31">
            <a:extLst>
              <a:ext uri="{FF2B5EF4-FFF2-40B4-BE49-F238E27FC236}">
                <a16:creationId xmlns:a16="http://schemas.microsoft.com/office/drawing/2014/main" id="{E91FC18C-44B4-1C5E-E33B-2CEC49206BE7}"/>
              </a:ext>
            </a:extLst>
          </p:cNvPr>
          <p:cNvSpPr txBox="1"/>
          <p:nvPr/>
        </p:nvSpPr>
        <p:spPr>
          <a:xfrm>
            <a:off x="155575" y="5463921"/>
            <a:ext cx="1099397" cy="307777"/>
          </a:xfrm>
          <a:prstGeom prst="rect">
            <a:avLst/>
          </a:prstGeom>
          <a:noFill/>
        </p:spPr>
        <p:txBody>
          <a:bodyPr wrap="square">
            <a:spAutoFit/>
          </a:bodyPr>
          <a:lstStyle/>
          <a:p>
            <a:r>
              <a:rPr lang="ja-JP" altLang="en-US" sz="1400" b="1" dirty="0">
                <a:latin typeface="メイリオ" pitchFamily="50" charset="-128"/>
                <a:ea typeface="メイリオ" pitchFamily="50" charset="-128"/>
                <a:cs typeface="メイリオ" pitchFamily="50" charset="-128"/>
              </a:rPr>
              <a:t>　事業企画</a:t>
            </a:r>
            <a:endParaRPr lang="en-US" altLang="ja-JP" sz="1400" b="1" dirty="0">
              <a:latin typeface="メイリオ" pitchFamily="50" charset="-128"/>
              <a:ea typeface="メイリオ" pitchFamily="50" charset="-128"/>
              <a:cs typeface="メイリオ" pitchFamily="50" charset="-128"/>
            </a:endParaRPr>
          </a:p>
        </p:txBody>
      </p:sp>
      <p:sp>
        <p:nvSpPr>
          <p:cNvPr id="33" name="テキスト ボックス 32">
            <a:extLst>
              <a:ext uri="{FF2B5EF4-FFF2-40B4-BE49-F238E27FC236}">
                <a16:creationId xmlns:a16="http://schemas.microsoft.com/office/drawing/2014/main" id="{1C85C3F0-0055-7D53-7F87-B67C79C72738}"/>
              </a:ext>
            </a:extLst>
          </p:cNvPr>
          <p:cNvSpPr txBox="1"/>
          <p:nvPr/>
        </p:nvSpPr>
        <p:spPr>
          <a:xfrm>
            <a:off x="138945" y="7353423"/>
            <a:ext cx="1416060" cy="307777"/>
          </a:xfrm>
          <a:prstGeom prst="rect">
            <a:avLst/>
          </a:prstGeom>
          <a:noFill/>
        </p:spPr>
        <p:txBody>
          <a:bodyPr wrap="square">
            <a:spAutoFit/>
          </a:bodyPr>
          <a:lstStyle/>
          <a:p>
            <a:r>
              <a:rPr lang="ja-JP" altLang="en-US" sz="1200" b="1" dirty="0">
                <a:latin typeface="メイリオ" pitchFamily="50" charset="-128"/>
                <a:ea typeface="メイリオ" pitchFamily="50" charset="-128"/>
                <a:cs typeface="メイリオ" pitchFamily="50" charset="-128"/>
              </a:rPr>
              <a:t>　</a:t>
            </a:r>
            <a:r>
              <a:rPr lang="ja-JP" altLang="en-US" sz="1400" b="1" dirty="0">
                <a:latin typeface="メイリオ" pitchFamily="50" charset="-128"/>
                <a:ea typeface="メイリオ" pitchFamily="50" charset="-128"/>
                <a:cs typeface="メイリオ" pitchFamily="50" charset="-128"/>
              </a:rPr>
              <a:t>スキルアップ</a:t>
            </a:r>
            <a:endParaRPr lang="en-US" altLang="ja-JP" sz="1400" b="1" dirty="0">
              <a:latin typeface="メイリオ" pitchFamily="50" charset="-128"/>
              <a:ea typeface="メイリオ" pitchFamily="50" charset="-128"/>
              <a:cs typeface="メイリオ" pitchFamily="50" charset="-128"/>
            </a:endParaRPr>
          </a:p>
        </p:txBody>
      </p:sp>
      <p:pic>
        <p:nvPicPr>
          <p:cNvPr id="34" name="図 33">
            <a:extLst>
              <a:ext uri="{FF2B5EF4-FFF2-40B4-BE49-F238E27FC236}">
                <a16:creationId xmlns:a16="http://schemas.microsoft.com/office/drawing/2014/main" id="{33A98FE0-5E2A-E167-BB2D-A9DCD7ADC3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96611" y="1512956"/>
            <a:ext cx="1034639" cy="855998"/>
          </a:xfrm>
          <a:prstGeom prst="rect">
            <a:avLst/>
          </a:prstGeom>
        </p:spPr>
      </p:pic>
      <p:pic>
        <p:nvPicPr>
          <p:cNvPr id="35" name="図 34">
            <a:extLst>
              <a:ext uri="{FF2B5EF4-FFF2-40B4-BE49-F238E27FC236}">
                <a16:creationId xmlns:a16="http://schemas.microsoft.com/office/drawing/2014/main" id="{23435C47-CD75-280E-617C-E7B3B856D9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0964" y="4256251"/>
            <a:ext cx="1019848" cy="723536"/>
          </a:xfrm>
          <a:prstGeom prst="rect">
            <a:avLst/>
          </a:prstGeom>
        </p:spPr>
      </p:pic>
      <p:pic>
        <p:nvPicPr>
          <p:cNvPr id="36" name="図 35">
            <a:extLst>
              <a:ext uri="{FF2B5EF4-FFF2-40B4-BE49-F238E27FC236}">
                <a16:creationId xmlns:a16="http://schemas.microsoft.com/office/drawing/2014/main" id="{E8153EDF-D9BF-DA2E-193B-23926349DF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60095" y="6159319"/>
            <a:ext cx="1050717" cy="780231"/>
          </a:xfrm>
          <a:prstGeom prst="rect">
            <a:avLst/>
          </a:prstGeom>
        </p:spPr>
      </p:pic>
      <p:pic>
        <p:nvPicPr>
          <p:cNvPr id="37" name="図 36">
            <a:extLst>
              <a:ext uri="{FF2B5EF4-FFF2-40B4-BE49-F238E27FC236}">
                <a16:creationId xmlns:a16="http://schemas.microsoft.com/office/drawing/2014/main" id="{FF0DE212-8EEC-CBE7-6A6E-2CB03FED5B3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49300" y="8176555"/>
            <a:ext cx="1071322" cy="776164"/>
          </a:xfrm>
          <a:prstGeom prst="rect">
            <a:avLst/>
          </a:prstGeom>
        </p:spPr>
      </p:pic>
      <p:pic>
        <p:nvPicPr>
          <p:cNvPr id="38" name="図 37">
            <a:extLst>
              <a:ext uri="{FF2B5EF4-FFF2-40B4-BE49-F238E27FC236}">
                <a16:creationId xmlns:a16="http://schemas.microsoft.com/office/drawing/2014/main" id="{9FA147CE-6382-D3E3-7C36-C4140B0EC9A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89436" y="9276509"/>
            <a:ext cx="1041814" cy="724478"/>
          </a:xfrm>
          <a:prstGeom prst="rect">
            <a:avLst/>
          </a:prstGeom>
        </p:spPr>
      </p:pic>
      <p:sp>
        <p:nvSpPr>
          <p:cNvPr id="39" name="テキスト ボックス 38">
            <a:extLst>
              <a:ext uri="{FF2B5EF4-FFF2-40B4-BE49-F238E27FC236}">
                <a16:creationId xmlns:a16="http://schemas.microsoft.com/office/drawing/2014/main" id="{B5168B0C-24CB-9C27-5B0D-B7B3C47E3869}"/>
              </a:ext>
            </a:extLst>
          </p:cNvPr>
          <p:cNvSpPr txBox="1"/>
          <p:nvPr/>
        </p:nvSpPr>
        <p:spPr>
          <a:xfrm>
            <a:off x="6006932" y="2423952"/>
            <a:ext cx="1720753" cy="230832"/>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高畑 </a:t>
            </a:r>
            <a:r>
              <a:rPr kumimoji="1" lang="ja-JP" altLang="en-US" sz="900" dirty="0">
                <a:latin typeface="メイリオ" panose="020B0604030504040204" pitchFamily="50" charset="-128"/>
                <a:ea typeface="メイリオ" panose="020B0604030504040204" pitchFamily="50" charset="-128"/>
              </a:rPr>
              <a:t>氏</a:t>
            </a:r>
            <a:endParaRPr kumimoji="1" lang="en-US" altLang="ja-JP" sz="9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2697D734-AFC7-8B8E-9E6A-1F6F32DC3E5E}"/>
              </a:ext>
            </a:extLst>
          </p:cNvPr>
          <p:cNvSpPr txBox="1"/>
          <p:nvPr/>
        </p:nvSpPr>
        <p:spPr>
          <a:xfrm>
            <a:off x="6086728" y="5009698"/>
            <a:ext cx="1720753" cy="230832"/>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田中 </a:t>
            </a:r>
            <a:r>
              <a:rPr kumimoji="1" lang="ja-JP" altLang="en-US" sz="900" dirty="0">
                <a:latin typeface="メイリオ" panose="020B0604030504040204" pitchFamily="50" charset="-128"/>
                <a:ea typeface="メイリオ" panose="020B0604030504040204" pitchFamily="50" charset="-128"/>
              </a:rPr>
              <a:t>氏</a:t>
            </a:r>
            <a:endParaRPr kumimoji="1" lang="en-US" altLang="ja-JP" sz="900" dirty="0">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1DFE4B41-8AB1-D3CC-13D1-B486144E8BD9}"/>
              </a:ext>
            </a:extLst>
          </p:cNvPr>
          <p:cNvSpPr txBox="1"/>
          <p:nvPr/>
        </p:nvSpPr>
        <p:spPr>
          <a:xfrm>
            <a:off x="6065401" y="6964835"/>
            <a:ext cx="1720753" cy="230832"/>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岡本</a:t>
            </a:r>
            <a:r>
              <a:rPr kumimoji="1" lang="ja-JP" altLang="en-US" sz="900" dirty="0">
                <a:latin typeface="メイリオ" panose="020B0604030504040204" pitchFamily="50" charset="-128"/>
                <a:ea typeface="メイリオ" panose="020B0604030504040204" pitchFamily="50" charset="-128"/>
              </a:rPr>
              <a:t> 氏</a:t>
            </a:r>
            <a:endParaRPr kumimoji="1" lang="en-US" altLang="ja-JP" sz="900" dirty="0">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A99755E8-4BF9-6B98-EEE3-5F995206CA35}"/>
              </a:ext>
            </a:extLst>
          </p:cNvPr>
          <p:cNvSpPr txBox="1"/>
          <p:nvPr/>
        </p:nvSpPr>
        <p:spPr>
          <a:xfrm>
            <a:off x="6029382" y="9007716"/>
            <a:ext cx="1720753" cy="230832"/>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山本 </a:t>
            </a:r>
            <a:r>
              <a:rPr kumimoji="1" lang="ja-JP" altLang="en-US" sz="900" dirty="0">
                <a:latin typeface="メイリオ" panose="020B0604030504040204" pitchFamily="50" charset="-128"/>
                <a:ea typeface="メイリオ" panose="020B0604030504040204" pitchFamily="50" charset="-128"/>
              </a:rPr>
              <a:t>氏</a:t>
            </a:r>
            <a:endParaRPr kumimoji="1" lang="en-US" altLang="ja-JP" sz="900" dirty="0">
              <a:latin typeface="メイリオ" panose="020B0604030504040204" pitchFamily="50" charset="-128"/>
              <a:ea typeface="メイリオ" panose="020B0604030504040204" pitchFamily="50" charset="-128"/>
            </a:endParaRPr>
          </a:p>
        </p:txBody>
      </p:sp>
      <p:sp>
        <p:nvSpPr>
          <p:cNvPr id="43" name="テキスト ボックス 42">
            <a:extLst>
              <a:ext uri="{FF2B5EF4-FFF2-40B4-BE49-F238E27FC236}">
                <a16:creationId xmlns:a16="http://schemas.microsoft.com/office/drawing/2014/main" id="{7318E60F-02F5-2161-7208-D37FC5FDD1BB}"/>
              </a:ext>
            </a:extLst>
          </p:cNvPr>
          <p:cNvSpPr txBox="1"/>
          <p:nvPr/>
        </p:nvSpPr>
        <p:spPr>
          <a:xfrm>
            <a:off x="6130220" y="10011627"/>
            <a:ext cx="1720753" cy="230832"/>
          </a:xfrm>
          <a:prstGeom prst="rect">
            <a:avLst/>
          </a:prstGeom>
          <a:noFill/>
        </p:spPr>
        <p:txBody>
          <a:bodyPr wrap="square" rtlCol="0">
            <a:spAutoFit/>
          </a:bodyPr>
          <a:lstStyle/>
          <a:p>
            <a:pPr algn="ctr"/>
            <a:r>
              <a:rPr kumimoji="1" lang="ja-JP" altLang="en-US" sz="900" dirty="0">
                <a:latin typeface="メイリオ" panose="020B0604030504040204" pitchFamily="50" charset="-128"/>
                <a:ea typeface="メイリオ" panose="020B0604030504040204" pitchFamily="50" charset="-128"/>
              </a:rPr>
              <a:t>会場の様子</a:t>
            </a:r>
            <a:endParaRPr kumimoji="1" lang="en-US" altLang="ja-JP" sz="9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214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7F77DDC-0567-6424-5560-77DAA2396EC5}"/>
              </a:ext>
            </a:extLst>
          </p:cNvPr>
          <p:cNvSpPr/>
          <p:nvPr/>
        </p:nvSpPr>
        <p:spPr bwMode="auto">
          <a:xfrm>
            <a:off x="155261" y="2748343"/>
            <a:ext cx="7028395" cy="509755"/>
          </a:xfrm>
          <a:prstGeom prst="rect">
            <a:avLst/>
          </a:prstGeom>
          <a:solidFill>
            <a:srgbClr val="CC00FF"/>
          </a:solidFill>
          <a:ln>
            <a:solidFill>
              <a:schemeClr val="accent4">
                <a:lumMod val="60000"/>
                <a:lumOff val="40000"/>
              </a:schemeClr>
            </a:solidFill>
          </a:ln>
          <a:effectLst/>
        </p:spPr>
        <p:txBody>
          <a:bodyPr wrap="square">
            <a:spAutoFit/>
            <a:sp3d contourW="25400" prstMaterial="matte">
              <a:contourClr>
                <a:schemeClr val="accent2">
                  <a:tint val="20000"/>
                </a:schemeClr>
              </a:contourClr>
            </a:sp3d>
          </a:bodyPr>
          <a:lstStyle/>
          <a:p>
            <a:pPr algn="ctr" defTabSz="1036930" fontAlgn="auto">
              <a:lnSpc>
                <a:spcPts val="3500"/>
              </a:lnSpc>
              <a:spcBef>
                <a:spcPts val="0"/>
              </a:spcBef>
              <a:spcAft>
                <a:spcPts val="0"/>
              </a:spcAft>
              <a:defRPr/>
            </a:pPr>
            <a:endParaRPr lang="en-US" altLang="ja-JP" sz="1800" spc="50" dirty="0">
              <a:ln w="9525">
                <a:solidFill>
                  <a:schemeClr val="tx1"/>
                </a:solidFill>
              </a:ln>
              <a:solidFill>
                <a:srgbClr val="FF0000"/>
              </a:solidFill>
              <a:latin typeface="小塚ゴシック Pro H" pitchFamily="34" charset="-128"/>
              <a:ea typeface="小塚ゴシック Pro H" pitchFamily="34" charset="-128"/>
            </a:endParaRPr>
          </a:p>
        </p:txBody>
      </p:sp>
      <p:sp>
        <p:nvSpPr>
          <p:cNvPr id="5" name="フローチャート: 端子 4">
            <a:extLst>
              <a:ext uri="{FF2B5EF4-FFF2-40B4-BE49-F238E27FC236}">
                <a16:creationId xmlns:a16="http://schemas.microsoft.com/office/drawing/2014/main" id="{A44334A4-986E-A506-61D0-EF21FD1E066D}"/>
              </a:ext>
            </a:extLst>
          </p:cNvPr>
          <p:cNvSpPr/>
          <p:nvPr/>
        </p:nvSpPr>
        <p:spPr>
          <a:xfrm>
            <a:off x="3775990" y="8264451"/>
            <a:ext cx="905738" cy="389513"/>
          </a:xfrm>
          <a:prstGeom prst="flowChartTerminator">
            <a:avLst/>
          </a:prstGeom>
          <a:noFill/>
        </p:spPr>
        <p:txBody>
          <a:bodyPr wrap="non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200" b="1" spc="50" dirty="0">
                <a:ln w="11430"/>
                <a:solidFill>
                  <a:srgbClr val="FF0000"/>
                </a:solidFill>
                <a:effectLst>
                  <a:outerShdw blurRad="38100" dist="38100" dir="2700000" algn="tl">
                    <a:srgbClr val="000000">
                      <a:alpha val="43137"/>
                    </a:srgbClr>
                  </a:outerShdw>
                </a:effectLst>
              </a:rPr>
              <a:t>掲載募集</a:t>
            </a:r>
          </a:p>
        </p:txBody>
      </p:sp>
      <p:sp>
        <p:nvSpPr>
          <p:cNvPr id="6" name="テキスト ボックス 3">
            <a:extLst>
              <a:ext uri="{FF2B5EF4-FFF2-40B4-BE49-F238E27FC236}">
                <a16:creationId xmlns:a16="http://schemas.microsoft.com/office/drawing/2014/main" id="{7C4CBD3A-66CC-251A-8630-0F86ED4F3369}"/>
              </a:ext>
            </a:extLst>
          </p:cNvPr>
          <p:cNvSpPr txBox="1">
            <a:spLocks noChangeArrowheads="1"/>
          </p:cNvSpPr>
          <p:nvPr/>
        </p:nvSpPr>
        <p:spPr bwMode="auto">
          <a:xfrm>
            <a:off x="141580" y="3404287"/>
            <a:ext cx="6972981" cy="415498"/>
          </a:xfrm>
          <a:prstGeom prst="rect">
            <a:avLst/>
          </a:prstGeom>
          <a:noFill/>
          <a:ln w="9525">
            <a:noFill/>
            <a:miter lim="800000"/>
            <a:headEnd/>
            <a:tailEnd/>
          </a:ln>
        </p:spPr>
        <p:txBody>
          <a:bodyPr wrap="square">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r>
              <a:rPr lang="ja-JP" altLang="en-US" sz="1050" dirty="0">
                <a:latin typeface="メイリオ" pitchFamily="50" charset="-128"/>
                <a:ea typeface="メイリオ" pitchFamily="50" charset="-128"/>
                <a:cs typeface="メイリオ" pitchFamily="50" charset="-128"/>
              </a:rPr>
              <a:t>イベント情報は各団体の</a:t>
            </a:r>
            <a:r>
              <a:rPr lang="en-US" altLang="ja-JP" sz="1050" dirty="0">
                <a:latin typeface="メイリオ" pitchFamily="50" charset="-128"/>
                <a:ea typeface="メイリオ" pitchFamily="50" charset="-128"/>
                <a:cs typeface="メイリオ" pitchFamily="50" charset="-128"/>
              </a:rPr>
              <a:t>HP</a:t>
            </a:r>
            <a:r>
              <a:rPr lang="ja-JP" altLang="en-US" sz="1050" dirty="0">
                <a:latin typeface="メイリオ" pitchFamily="50" charset="-128"/>
                <a:ea typeface="メイリオ" pitchFamily="50" charset="-128"/>
                <a:cs typeface="メイリオ" pitchFamily="50" charset="-128"/>
              </a:rPr>
              <a:t>等に掲載されているものを紹介しています。諸般の事情によりイベントが延期や中止になることも考えられますので、詳細については各団体にお問い合わせください。</a:t>
            </a:r>
          </a:p>
        </p:txBody>
      </p:sp>
      <p:pic>
        <p:nvPicPr>
          <p:cNvPr id="7" name="図 6">
            <a:extLst>
              <a:ext uri="{FF2B5EF4-FFF2-40B4-BE49-F238E27FC236}">
                <a16:creationId xmlns:a16="http://schemas.microsoft.com/office/drawing/2014/main" id="{740591D5-0920-304E-FF01-9EBC4F867F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497" y="285996"/>
            <a:ext cx="258444" cy="2369756"/>
          </a:xfrm>
          <a:prstGeom prst="rect">
            <a:avLst/>
          </a:prstGeom>
        </p:spPr>
      </p:pic>
      <p:grpSp>
        <p:nvGrpSpPr>
          <p:cNvPr id="8" name="グループ化 7">
            <a:extLst>
              <a:ext uri="{FF2B5EF4-FFF2-40B4-BE49-F238E27FC236}">
                <a16:creationId xmlns:a16="http://schemas.microsoft.com/office/drawing/2014/main" id="{0A3FDD11-4A6C-300E-5018-A42BFFF7E4E3}"/>
              </a:ext>
            </a:extLst>
          </p:cNvPr>
          <p:cNvGrpSpPr/>
          <p:nvPr/>
        </p:nvGrpSpPr>
        <p:grpSpPr>
          <a:xfrm>
            <a:off x="682593" y="371424"/>
            <a:ext cx="6267155" cy="670069"/>
            <a:chOff x="14897863" y="-6787541"/>
            <a:chExt cx="6469245" cy="601777"/>
          </a:xfrm>
        </p:grpSpPr>
        <p:grpSp>
          <p:nvGrpSpPr>
            <p:cNvPr id="9" name="グループ化 8">
              <a:extLst>
                <a:ext uri="{FF2B5EF4-FFF2-40B4-BE49-F238E27FC236}">
                  <a16:creationId xmlns:a16="http://schemas.microsoft.com/office/drawing/2014/main" id="{92E64816-D3A1-D34F-B4BC-E1BE72A211A9}"/>
                </a:ext>
              </a:extLst>
            </p:cNvPr>
            <p:cNvGrpSpPr/>
            <p:nvPr/>
          </p:nvGrpSpPr>
          <p:grpSpPr>
            <a:xfrm>
              <a:off x="15093101" y="-6787541"/>
              <a:ext cx="6220343" cy="601777"/>
              <a:chOff x="15103385" y="-4615354"/>
              <a:chExt cx="6295693" cy="605656"/>
            </a:xfrm>
          </p:grpSpPr>
          <p:sp>
            <p:nvSpPr>
              <p:cNvPr id="11" name="テキスト ボックス 1">
                <a:extLst>
                  <a:ext uri="{FF2B5EF4-FFF2-40B4-BE49-F238E27FC236}">
                    <a16:creationId xmlns:a16="http://schemas.microsoft.com/office/drawing/2014/main" id="{6DB4A089-C78B-0C50-1760-ECAF2BE7A53D}"/>
                  </a:ext>
                </a:extLst>
              </p:cNvPr>
              <p:cNvSpPr txBox="1">
                <a:spLocks noChangeArrowheads="1"/>
              </p:cNvSpPr>
              <p:nvPr/>
            </p:nvSpPr>
            <p:spPr bwMode="auto">
              <a:xfrm>
                <a:off x="15655169" y="-4615354"/>
                <a:ext cx="5335142" cy="248922"/>
              </a:xfrm>
              <a:prstGeom prst="rect">
                <a:avLst/>
              </a:prstGeom>
              <a:noFill/>
              <a:ln w="9525">
                <a:noFill/>
                <a:miter lim="800000"/>
                <a:headEnd/>
                <a:tailEnd/>
              </a:ln>
            </p:spPr>
            <p:txBody>
              <a:bodyPr wrap="square" lIns="59372" tIns="29686" rIns="59372" bIns="29686">
                <a:spAutoFit/>
              </a:bodyPr>
              <a:lstStyle/>
              <a:p>
                <a:pPr algn="ctr" defTabSz="914400"/>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ちょっと気になる</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団体を</a:t>
                </a:r>
                <a:r>
                  <a:rPr lang="ja-JP" altLang="en-US" sz="1400" b="1" dirty="0">
                    <a:latin typeface="メイリオ" panose="020B0604030504040204" pitchFamily="50" charset="-128"/>
                    <a:ea typeface="メイリオ" panose="020B0604030504040204" pitchFamily="50" charset="-128"/>
                    <a:cs typeface="Meiryo UI" pitchFamily="50" charset="-128"/>
                  </a:rPr>
                  <a:t>紹介します</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5">
                <a:extLst>
                  <a:ext uri="{FF2B5EF4-FFF2-40B4-BE49-F238E27FC236}">
                    <a16:creationId xmlns:a16="http://schemas.microsoft.com/office/drawing/2014/main" id="{B7B41AB8-EDA3-4C02-F404-F352A9296CB0}"/>
                  </a:ext>
                </a:extLst>
              </p:cNvPr>
              <p:cNvSpPr txBox="1">
                <a:spLocks noChangeArrowheads="1"/>
              </p:cNvSpPr>
              <p:nvPr/>
            </p:nvSpPr>
            <p:spPr bwMode="auto">
              <a:xfrm>
                <a:off x="15103385" y="-4225585"/>
                <a:ext cx="6295693" cy="215887"/>
              </a:xfrm>
              <a:prstGeom prst="rect">
                <a:avLst/>
              </a:prstGeom>
              <a:noFill/>
              <a:ln w="9525">
                <a:noFill/>
                <a:miter lim="800000"/>
                <a:headEnd/>
                <a:tailEnd/>
              </a:ln>
            </p:spPr>
            <p:txBody>
              <a:bodyPr wrap="square" lIns="59372" tIns="29686" rIns="59372" bIns="29686">
                <a:spAutoFit/>
              </a:bodyPr>
              <a:lstStyle/>
              <a:p>
                <a:pPr algn="ctr" defTabSz="914400">
                  <a:lnSpc>
                    <a:spcPts val="1300"/>
                  </a:lnSpc>
                </a:pPr>
                <a:endParaRPr lang="en-US" altLang="ja-JP" sz="1400" b="1" dirty="0">
                  <a:solidFill>
                    <a:srgbClr val="0070C0"/>
                  </a:solidFill>
                  <a:latin typeface="メイリオ" pitchFamily="50" charset="-128"/>
                  <a:ea typeface="メイリオ" pitchFamily="50" charset="-128"/>
                  <a:cs typeface="メイリオ" pitchFamily="50" charset="-128"/>
                </a:endParaRPr>
              </a:p>
            </p:txBody>
          </p:sp>
        </p:grpSp>
        <p:sp>
          <p:nvSpPr>
            <p:cNvPr id="10" name="テキスト ボックス 5">
              <a:extLst>
                <a:ext uri="{FF2B5EF4-FFF2-40B4-BE49-F238E27FC236}">
                  <a16:creationId xmlns:a16="http://schemas.microsoft.com/office/drawing/2014/main" id="{350E265A-7BE4-9F0B-6AF0-A768F2917DCB}"/>
                </a:ext>
              </a:extLst>
            </p:cNvPr>
            <p:cNvSpPr txBox="1">
              <a:spLocks noChangeArrowheads="1"/>
            </p:cNvSpPr>
            <p:nvPr/>
          </p:nvSpPr>
          <p:spPr bwMode="auto">
            <a:xfrm>
              <a:off x="14897863" y="-6414801"/>
              <a:ext cx="6469245" cy="207595"/>
            </a:xfrm>
            <a:prstGeom prst="rect">
              <a:avLst/>
            </a:prstGeom>
            <a:noFill/>
            <a:ln w="9525">
              <a:noFill/>
              <a:miter lim="800000"/>
              <a:headEnd/>
              <a:tailEnd/>
            </a:ln>
          </p:spPr>
          <p:txBody>
            <a:bodyPr wrap="square" lIns="59372" tIns="29686" rIns="59372" bIns="29686">
              <a:spAutoFit/>
            </a:bodyPr>
            <a:lstStyle/>
            <a:p>
              <a:pPr algn="ctr" defTabSz="914400">
                <a:lnSpc>
                  <a:spcPts val="1300"/>
                </a:lnSpc>
              </a:pPr>
              <a:endParaRPr lang="en-US" altLang="ja-JP" sz="1200" b="1" dirty="0">
                <a:latin typeface="メイリオ" pitchFamily="50" charset="-128"/>
                <a:ea typeface="メイリオ" pitchFamily="50" charset="-128"/>
                <a:cs typeface="メイリオ" pitchFamily="50" charset="-128"/>
              </a:endParaRPr>
            </a:p>
          </p:txBody>
        </p:sp>
      </p:grpSp>
      <p:sp>
        <p:nvSpPr>
          <p:cNvPr id="13" name="正方形/長方形 12">
            <a:extLst>
              <a:ext uri="{FF2B5EF4-FFF2-40B4-BE49-F238E27FC236}">
                <a16:creationId xmlns:a16="http://schemas.microsoft.com/office/drawing/2014/main" id="{E5AE0A72-8723-5686-C88E-725404063D1F}"/>
              </a:ext>
            </a:extLst>
          </p:cNvPr>
          <p:cNvSpPr/>
          <p:nvPr/>
        </p:nvSpPr>
        <p:spPr>
          <a:xfrm>
            <a:off x="403552" y="1073931"/>
            <a:ext cx="6731948" cy="253916"/>
          </a:xfrm>
          <a:prstGeom prst="rect">
            <a:avLst/>
          </a:prstGeom>
          <a:ln>
            <a:noFill/>
          </a:ln>
        </p:spPr>
        <p:txBody>
          <a:bodyPr wrap="square">
            <a:spAutoFit/>
          </a:bodyPr>
          <a:lstStyle/>
          <a:p>
            <a:pPr>
              <a:spcAft>
                <a:spcPts val="0"/>
              </a:spcAft>
            </a:pPr>
            <a:r>
              <a:rPr lang="ja-JP" altLang="en-US" sz="1050" dirty="0">
                <a:solidFill>
                  <a:srgbClr val="000000"/>
                </a:solidFill>
                <a:latin typeface="メイリオ" panose="020B0604030504040204" pitchFamily="50" charset="-128"/>
                <a:ea typeface="メイリオ" panose="020B0604030504040204" pitchFamily="50" charset="-128"/>
              </a:rPr>
              <a:t>　</a:t>
            </a:r>
            <a:endParaRPr lang="en-US" altLang="ja-JP" sz="1050" kern="15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6">
            <a:extLst>
              <a:ext uri="{FF2B5EF4-FFF2-40B4-BE49-F238E27FC236}">
                <a16:creationId xmlns:a16="http://schemas.microsoft.com/office/drawing/2014/main" id="{39152E1A-5E7A-5E86-5936-7735D5B19729}"/>
              </a:ext>
            </a:extLst>
          </p:cNvPr>
          <p:cNvSpPr txBox="1">
            <a:spLocks noChangeArrowheads="1"/>
          </p:cNvSpPr>
          <p:nvPr/>
        </p:nvSpPr>
        <p:spPr bwMode="auto">
          <a:xfrm>
            <a:off x="659509" y="1665805"/>
            <a:ext cx="6208189" cy="398506"/>
          </a:xfrm>
          <a:prstGeom prst="rect">
            <a:avLst/>
          </a:prstGeom>
          <a:noFill/>
          <a:ln w="9525">
            <a:noFill/>
            <a:miter lim="800000"/>
            <a:headEnd/>
            <a:tailEnd/>
          </a:ln>
        </p:spPr>
        <p:txBody>
          <a:bodyPr wrap="square" lIns="59372" tIns="29686" rIns="59372" bIns="29686">
            <a:spAutoFit/>
          </a:bodyPr>
          <a:lstStyle/>
          <a:p>
            <a:pPr defTabSz="914400"/>
            <a:r>
              <a:rPr lang="ja-JP" altLang="en-US" sz="1100" b="1" dirty="0">
                <a:solidFill>
                  <a:srgbClr val="000000"/>
                </a:solidFill>
                <a:latin typeface="メイリオ" pitchFamily="50" charset="-128"/>
                <a:ea typeface="メイリオ" pitchFamily="50" charset="-128"/>
                <a:cs typeface="メイリオ" pitchFamily="50" charset="-128"/>
              </a:rPr>
              <a:t>♪当センターで行われる</a:t>
            </a:r>
            <a:r>
              <a:rPr lang="ja-JP" altLang="en-US" sz="1100" b="1" dirty="0">
                <a:latin typeface="メイリオ" pitchFamily="50" charset="-128"/>
                <a:ea typeface="メイリオ" pitchFamily="50" charset="-128"/>
                <a:cs typeface="メイリオ" pitchFamily="50" charset="-128"/>
              </a:rPr>
              <a:t>「第</a:t>
            </a:r>
            <a:r>
              <a:rPr lang="en-US" altLang="ja-JP" sz="1100" b="1" dirty="0">
                <a:latin typeface="メイリオ" pitchFamily="50" charset="-128"/>
                <a:ea typeface="メイリオ" pitchFamily="50" charset="-128"/>
                <a:cs typeface="メイリオ" pitchFamily="50" charset="-128"/>
              </a:rPr>
              <a:t>179</a:t>
            </a:r>
            <a:r>
              <a:rPr lang="ja-JP" altLang="en-US" sz="1100" b="1" dirty="0">
                <a:latin typeface="メイリオ" pitchFamily="50" charset="-128"/>
                <a:ea typeface="メイリオ" pitchFamily="50" charset="-128"/>
                <a:cs typeface="メイリオ" pitchFamily="50" charset="-128"/>
              </a:rPr>
              <a:t>回</a:t>
            </a:r>
            <a:r>
              <a:rPr lang="ja-JP" altLang="ja-JP" sz="1100" b="1" dirty="0">
                <a:latin typeface="メイリオ" pitchFamily="50" charset="-128"/>
                <a:ea typeface="メイリオ" pitchFamily="50" charset="-128"/>
                <a:cs typeface="メイリオ" pitchFamily="50" charset="-128"/>
              </a:rPr>
              <a:t>市民と</a:t>
            </a:r>
            <a:r>
              <a:rPr lang="en-US" altLang="ja-JP" sz="1100" b="1" dirty="0">
                <a:latin typeface="メイリオ" pitchFamily="50" charset="-128"/>
                <a:ea typeface="メイリオ" pitchFamily="50" charset="-128"/>
                <a:cs typeface="メイリオ" pitchFamily="50" charset="-128"/>
              </a:rPr>
              <a:t>NPO</a:t>
            </a:r>
            <a:r>
              <a:rPr lang="ja-JP" altLang="ja-JP" sz="1100" b="1" dirty="0">
                <a:latin typeface="メイリオ" pitchFamily="50" charset="-128"/>
                <a:ea typeface="メイリオ" pitchFamily="50" charset="-128"/>
                <a:cs typeface="メイリオ" pitchFamily="50" charset="-128"/>
              </a:rPr>
              <a:t>の交流サロン</a:t>
            </a:r>
            <a:r>
              <a:rPr lang="ja-JP" altLang="en-US" sz="1100" b="1" dirty="0">
                <a:latin typeface="メイリオ" pitchFamily="50" charset="-128"/>
                <a:ea typeface="メイリオ" pitchFamily="50" charset="-128"/>
                <a:cs typeface="メイリオ" pitchFamily="50" charset="-128"/>
              </a:rPr>
              <a:t>」にご登壇いただきます♪ </a:t>
            </a:r>
            <a:endParaRPr lang="en-US" altLang="ja-JP" sz="1100" b="1" dirty="0">
              <a:latin typeface="メイリオ" pitchFamily="50" charset="-128"/>
              <a:ea typeface="メイリオ" pitchFamily="50" charset="-128"/>
              <a:cs typeface="メイリオ" pitchFamily="50" charset="-128"/>
            </a:endParaRPr>
          </a:p>
          <a:p>
            <a:pPr defTabSz="914400"/>
            <a:r>
              <a:rPr lang="ja-JP" altLang="en-US" sz="1100" b="1" u="sng" dirty="0">
                <a:solidFill>
                  <a:srgbClr val="000000"/>
                </a:solidFill>
                <a:latin typeface="メイリオ" pitchFamily="50" charset="-128"/>
                <a:ea typeface="メイリオ" pitchFamily="50" charset="-128"/>
                <a:cs typeface="メイリオ" pitchFamily="50" charset="-128"/>
              </a:rPr>
              <a:t>開催日時：</a:t>
            </a:r>
            <a:r>
              <a:rPr lang="en-US" altLang="ja-JP" sz="1100" b="1" u="sng" dirty="0">
                <a:solidFill>
                  <a:srgbClr val="000000"/>
                </a:solidFill>
                <a:latin typeface="メイリオ" pitchFamily="50" charset="-128"/>
                <a:ea typeface="メイリオ" pitchFamily="50" charset="-128"/>
                <a:cs typeface="メイリオ" pitchFamily="50" charset="-128"/>
              </a:rPr>
              <a:t>2024</a:t>
            </a:r>
            <a:r>
              <a:rPr lang="ja-JP" altLang="en-US" sz="1100" b="1" u="sng" dirty="0">
                <a:solidFill>
                  <a:srgbClr val="000000"/>
                </a:solidFill>
                <a:latin typeface="メイリオ" pitchFamily="50" charset="-128"/>
                <a:ea typeface="メイリオ" pitchFamily="50" charset="-128"/>
                <a:cs typeface="メイリオ" pitchFamily="50" charset="-128"/>
              </a:rPr>
              <a:t>年</a:t>
            </a:r>
            <a:r>
              <a:rPr lang="en-US" altLang="ja-JP" sz="1100" b="1" u="sng" dirty="0">
                <a:solidFill>
                  <a:srgbClr val="000000"/>
                </a:solidFill>
                <a:latin typeface="メイリオ" pitchFamily="50" charset="-128"/>
                <a:ea typeface="メイリオ" pitchFamily="50" charset="-128"/>
                <a:cs typeface="メイリオ" pitchFamily="50" charset="-128"/>
              </a:rPr>
              <a:t>6</a:t>
            </a:r>
            <a:r>
              <a:rPr lang="zh-TW" altLang="en-US" sz="1100" b="1" u="sng" dirty="0">
                <a:solidFill>
                  <a:srgbClr val="000000"/>
                </a:solidFill>
                <a:latin typeface="メイリオ" pitchFamily="50" charset="-128"/>
                <a:ea typeface="メイリオ" pitchFamily="50" charset="-128"/>
                <a:cs typeface="メイリオ" pitchFamily="50" charset="-128"/>
              </a:rPr>
              <a:t>月</a:t>
            </a:r>
            <a:r>
              <a:rPr lang="en-US" altLang="zh-TW" sz="1100" b="1" u="sng" dirty="0">
                <a:solidFill>
                  <a:srgbClr val="000000"/>
                </a:solidFill>
                <a:latin typeface="メイリオ" pitchFamily="50" charset="-128"/>
                <a:ea typeface="メイリオ" pitchFamily="50" charset="-128"/>
                <a:cs typeface="メイリオ" pitchFamily="50" charset="-128"/>
              </a:rPr>
              <a:t>13</a:t>
            </a:r>
            <a:r>
              <a:rPr lang="ja-JP" altLang="en-US" sz="1100" b="1" u="sng" dirty="0">
                <a:solidFill>
                  <a:srgbClr val="000000"/>
                </a:solidFill>
                <a:latin typeface="メイリオ" pitchFamily="50" charset="-128"/>
                <a:ea typeface="メイリオ" pitchFamily="50" charset="-128"/>
                <a:cs typeface="メイリオ" pitchFamily="50" charset="-128"/>
              </a:rPr>
              <a:t>日</a:t>
            </a:r>
            <a:r>
              <a:rPr lang="en-US" altLang="ja-JP" sz="1100" b="1" u="sng" dirty="0">
                <a:solidFill>
                  <a:srgbClr val="000000"/>
                </a:solidFill>
                <a:latin typeface="メイリオ" pitchFamily="50" charset="-128"/>
                <a:ea typeface="メイリオ" pitchFamily="50" charset="-128"/>
                <a:cs typeface="メイリオ" pitchFamily="50" charset="-128"/>
              </a:rPr>
              <a:t>(</a:t>
            </a:r>
            <a:r>
              <a:rPr lang="ja-JP" altLang="en-US" sz="1100" b="1" u="sng" dirty="0">
                <a:solidFill>
                  <a:srgbClr val="000000"/>
                </a:solidFill>
                <a:latin typeface="メイリオ" pitchFamily="50" charset="-128"/>
                <a:ea typeface="メイリオ" pitchFamily="50" charset="-128"/>
                <a:cs typeface="メイリオ" pitchFamily="50" charset="-128"/>
              </a:rPr>
              <a:t>木</a:t>
            </a:r>
            <a:r>
              <a:rPr lang="en-US" altLang="ja-JP" sz="1100" b="1" u="sng" dirty="0">
                <a:solidFill>
                  <a:srgbClr val="000000"/>
                </a:solidFill>
                <a:latin typeface="メイリオ" pitchFamily="50" charset="-128"/>
                <a:ea typeface="メイリオ" pitchFamily="50" charset="-128"/>
                <a:cs typeface="メイリオ" pitchFamily="50" charset="-128"/>
              </a:rPr>
              <a:t>)18</a:t>
            </a:r>
            <a:r>
              <a:rPr lang="ja-JP" altLang="en-US" sz="1100" b="1" u="sng" dirty="0">
                <a:solidFill>
                  <a:srgbClr val="000000"/>
                </a:solidFill>
                <a:latin typeface="メイリオ" pitchFamily="50" charset="-128"/>
                <a:ea typeface="メイリオ" pitchFamily="50" charset="-128"/>
                <a:cs typeface="メイリオ" pitchFamily="50" charset="-128"/>
              </a:rPr>
              <a:t>時</a:t>
            </a:r>
            <a:r>
              <a:rPr lang="en-US" altLang="ja-JP" sz="1100" b="1" u="sng" dirty="0">
                <a:solidFill>
                  <a:srgbClr val="000000"/>
                </a:solidFill>
                <a:latin typeface="メイリオ" pitchFamily="50" charset="-128"/>
                <a:ea typeface="メイリオ" pitchFamily="50" charset="-128"/>
                <a:cs typeface="メイリオ" pitchFamily="50" charset="-128"/>
              </a:rPr>
              <a:t>45</a:t>
            </a:r>
            <a:r>
              <a:rPr lang="ja-JP" altLang="en-US" sz="1100" b="1" u="sng" dirty="0">
                <a:solidFill>
                  <a:srgbClr val="000000"/>
                </a:solidFill>
                <a:latin typeface="メイリオ" pitchFamily="50" charset="-128"/>
                <a:ea typeface="メイリオ" pitchFamily="50" charset="-128"/>
                <a:cs typeface="メイリオ" pitchFamily="50" charset="-128"/>
              </a:rPr>
              <a:t>分～</a:t>
            </a:r>
            <a:r>
              <a:rPr lang="en-US" altLang="ja-JP" sz="1100" b="1" u="sng" dirty="0">
                <a:solidFill>
                  <a:srgbClr val="000000"/>
                </a:solidFill>
                <a:latin typeface="メイリオ" pitchFamily="50" charset="-128"/>
                <a:ea typeface="メイリオ" pitchFamily="50" charset="-128"/>
                <a:cs typeface="メイリオ" pitchFamily="50" charset="-128"/>
              </a:rPr>
              <a:t>20</a:t>
            </a:r>
            <a:r>
              <a:rPr lang="ja-JP" altLang="en-US" sz="1100" b="1" u="sng" dirty="0">
                <a:solidFill>
                  <a:srgbClr val="000000"/>
                </a:solidFill>
                <a:latin typeface="メイリオ" pitchFamily="50" charset="-128"/>
                <a:ea typeface="メイリオ" pitchFamily="50" charset="-128"/>
                <a:cs typeface="メイリオ" pitchFamily="50" charset="-128"/>
              </a:rPr>
              <a:t>時</a:t>
            </a:r>
            <a:r>
              <a:rPr lang="en-US" altLang="ja-JP" sz="1100" b="1" u="sng" dirty="0">
                <a:solidFill>
                  <a:srgbClr val="000000"/>
                </a:solidFill>
                <a:latin typeface="メイリオ" pitchFamily="50" charset="-128"/>
                <a:ea typeface="メイリオ" pitchFamily="50" charset="-128"/>
                <a:cs typeface="メイリオ" pitchFamily="50" charset="-128"/>
              </a:rPr>
              <a:t>45</a:t>
            </a:r>
            <a:r>
              <a:rPr lang="ja-JP" altLang="en-US" sz="1100" b="1" u="sng" dirty="0">
                <a:solidFill>
                  <a:srgbClr val="000000"/>
                </a:solidFill>
                <a:latin typeface="メイリオ" pitchFamily="50" charset="-128"/>
                <a:ea typeface="メイリオ" pitchFamily="50" charset="-128"/>
                <a:cs typeface="メイリオ" pitchFamily="50" charset="-128"/>
              </a:rPr>
              <a:t>分</a:t>
            </a:r>
            <a:r>
              <a:rPr lang="ja-JP" altLang="en-US" sz="1100" b="1" dirty="0">
                <a:solidFill>
                  <a:srgbClr val="000000"/>
                </a:solidFill>
                <a:latin typeface="メイリオ" pitchFamily="50" charset="-128"/>
                <a:ea typeface="メイリオ" pitchFamily="50" charset="-128"/>
                <a:cs typeface="メイリオ" pitchFamily="50" charset="-128"/>
              </a:rPr>
              <a:t>　　　</a:t>
            </a:r>
            <a:r>
              <a:rPr lang="en-US" altLang="ja-JP" sz="1100" b="1" dirty="0">
                <a:solidFill>
                  <a:srgbClr val="000000"/>
                </a:solidFill>
                <a:latin typeface="メイリオ" pitchFamily="50" charset="-128"/>
                <a:ea typeface="メイリオ" pitchFamily="50" charset="-128"/>
                <a:cs typeface="メイリオ" pitchFamily="50" charset="-128"/>
              </a:rPr>
              <a:t>※</a:t>
            </a:r>
            <a:r>
              <a:rPr lang="ja-JP" altLang="en-US" sz="1100" dirty="0">
                <a:latin typeface="メイリオ" pitchFamily="50" charset="-128"/>
                <a:ea typeface="メイリオ" pitchFamily="50" charset="-128"/>
                <a:cs typeface="メイリオ" pitchFamily="50" charset="-128"/>
              </a:rPr>
              <a:t>是非ご参加ください。</a:t>
            </a:r>
          </a:p>
        </p:txBody>
      </p:sp>
      <p:sp>
        <p:nvSpPr>
          <p:cNvPr id="15" name="正方形/長方形 9">
            <a:extLst>
              <a:ext uri="{FF2B5EF4-FFF2-40B4-BE49-F238E27FC236}">
                <a16:creationId xmlns:a16="http://schemas.microsoft.com/office/drawing/2014/main" id="{A270A56E-919B-0B06-2090-F5C44F8C75EF}"/>
              </a:ext>
            </a:extLst>
          </p:cNvPr>
          <p:cNvSpPr>
            <a:spLocks noChangeArrowheads="1"/>
          </p:cNvSpPr>
          <p:nvPr/>
        </p:nvSpPr>
        <p:spPr bwMode="auto">
          <a:xfrm>
            <a:off x="417243" y="2054924"/>
            <a:ext cx="4236359" cy="486351"/>
          </a:xfrm>
          <a:prstGeom prst="rect">
            <a:avLst/>
          </a:prstGeom>
          <a:noFill/>
          <a:ln w="9525">
            <a:noFill/>
            <a:miter lim="800000"/>
            <a:headEnd/>
            <a:tailEnd/>
          </a:ln>
        </p:spPr>
        <p:txBody>
          <a:bodyPr wrap="square" lIns="59372" tIns="29686" rIns="59372" bIns="29686">
            <a:spAutoFit/>
          </a:bodyPr>
          <a:lstStyle/>
          <a:p>
            <a:pPr defTabSz="592138">
              <a:lnSpc>
                <a:spcPts val="1100"/>
              </a:lnSpc>
            </a:pPr>
            <a:r>
              <a:rPr lang="ja-JP" altLang="en-US" sz="1000" dirty="0">
                <a:solidFill>
                  <a:srgbClr val="000000"/>
                </a:solidFill>
                <a:latin typeface="メイリオ" pitchFamily="50" charset="-128"/>
                <a:ea typeface="メイリオ" pitchFamily="50" charset="-128"/>
                <a:cs typeface="メイリオ" pitchFamily="50" charset="-128"/>
              </a:rPr>
              <a:t>参加方法：オンライン</a:t>
            </a:r>
            <a:r>
              <a:rPr lang="en-US" altLang="ja-JP" sz="1000" dirty="0">
                <a:solidFill>
                  <a:srgbClr val="000000"/>
                </a:solidFill>
                <a:latin typeface="メイリオ" pitchFamily="50" charset="-128"/>
                <a:ea typeface="メイリオ" pitchFamily="50" charset="-128"/>
                <a:cs typeface="メイリオ" pitchFamily="50" charset="-128"/>
              </a:rPr>
              <a:t>(</a:t>
            </a:r>
            <a:r>
              <a:rPr lang="ja-JP" altLang="en-US" sz="1000" dirty="0">
                <a:solidFill>
                  <a:srgbClr val="000000"/>
                </a:solidFill>
                <a:latin typeface="メイリオ" pitchFamily="50" charset="-128"/>
                <a:ea typeface="メイリオ" pitchFamily="50" charset="-128"/>
                <a:cs typeface="メイリオ" pitchFamily="50" charset="-128"/>
              </a:rPr>
              <a:t>詳細は</a:t>
            </a:r>
            <a:r>
              <a:rPr lang="en-US" altLang="ja-JP" sz="1000" dirty="0">
                <a:solidFill>
                  <a:srgbClr val="000000"/>
                </a:solidFill>
                <a:latin typeface="メイリオ" pitchFamily="50" charset="-128"/>
                <a:ea typeface="メイリオ" pitchFamily="50" charset="-128"/>
                <a:cs typeface="メイリオ" pitchFamily="50" charset="-128"/>
                <a:hlinkClick r:id="rId3"/>
              </a:rPr>
              <a:t>https://s-nponet.net</a:t>
            </a:r>
            <a:r>
              <a:rPr lang="en-US" altLang="ja-JP" sz="1000" dirty="0">
                <a:solidFill>
                  <a:srgbClr val="000000"/>
                </a:solidFill>
                <a:latin typeface="小塚ゴシック Pro L"/>
                <a:ea typeface="小塚ゴシック Pro L"/>
                <a:cs typeface="メイリオ" pitchFamily="50" charset="-128"/>
              </a:rPr>
              <a:t>)</a:t>
            </a:r>
            <a:endParaRPr lang="en-US" altLang="ja-JP" sz="1000" dirty="0">
              <a:solidFill>
                <a:srgbClr val="000000"/>
              </a:solidFill>
              <a:latin typeface="メイリオ" pitchFamily="50" charset="-128"/>
              <a:ea typeface="メイリオ" pitchFamily="50" charset="-128"/>
              <a:cs typeface="メイリオ" pitchFamily="50" charset="-128"/>
            </a:endParaRPr>
          </a:p>
          <a:p>
            <a:pPr marL="0" marR="0" lvl="0" indent="0" algn="l" defTabSz="592138" rtl="0" eaLnBrk="1" fontAlgn="base" latinLnBrk="0" hangingPunct="1">
              <a:lnSpc>
                <a:spcPts val="1100"/>
              </a:lnSpc>
              <a:spcBef>
                <a:spcPct val="0"/>
              </a:spcBef>
              <a:spcAft>
                <a:spcPct val="0"/>
              </a:spcAft>
              <a:buClrTx/>
              <a:buSzTx/>
              <a:buFontTx/>
              <a:buNone/>
              <a:tabLst/>
              <a:defRPr/>
            </a:pPr>
            <a:r>
              <a:rPr lang="ja-JP" altLang="en-US" sz="1000" dirty="0">
                <a:solidFill>
                  <a:srgbClr val="000000"/>
                </a:solidFill>
                <a:latin typeface="メイリオ" pitchFamily="50" charset="-128"/>
                <a:ea typeface="メイリオ" pitchFamily="50" charset="-128"/>
                <a:cs typeface="メイリオ" pitchFamily="50" charset="-128"/>
              </a:rPr>
              <a:t>語り手：認定</a:t>
            </a:r>
            <a:r>
              <a:rPr lang="en-US" altLang="ja-JP" sz="1000" dirty="0">
                <a:solidFill>
                  <a:srgbClr val="000000"/>
                </a:solidFill>
                <a:latin typeface="メイリオ" pitchFamily="50" charset="-128"/>
                <a:ea typeface="メイリオ" pitchFamily="50" charset="-128"/>
                <a:cs typeface="メイリオ" pitchFamily="50" charset="-128"/>
              </a:rPr>
              <a:t>NPO</a:t>
            </a:r>
            <a:r>
              <a:rPr lang="ja-JP" altLang="en-US" sz="1000" dirty="0">
                <a:solidFill>
                  <a:srgbClr val="000000"/>
                </a:solidFill>
                <a:latin typeface="メイリオ" pitchFamily="50" charset="-128"/>
                <a:ea typeface="メイリオ" pitchFamily="50" charset="-128"/>
                <a:cs typeface="メイリオ" pitchFamily="50" charset="-128"/>
              </a:rPr>
              <a:t>法人芸術と遊び創造協会　　　　　</a:t>
            </a:r>
            <a:endParaRPr lang="en-US" altLang="ja-JP" sz="1000" dirty="0">
              <a:solidFill>
                <a:srgbClr val="000000"/>
              </a:solidFill>
              <a:latin typeface="メイリオ" pitchFamily="50" charset="-128"/>
              <a:ea typeface="メイリオ" pitchFamily="50" charset="-128"/>
              <a:cs typeface="メイリオ" pitchFamily="50" charset="-128"/>
            </a:endParaRPr>
          </a:p>
          <a:p>
            <a:pPr defTabSz="592138">
              <a:lnSpc>
                <a:spcPts val="1100"/>
              </a:lnSpc>
            </a:pPr>
            <a:r>
              <a:rPr lang="ja-JP" altLang="en-US" sz="1000" dirty="0">
                <a:solidFill>
                  <a:srgbClr val="000000"/>
                </a:solidFill>
                <a:latin typeface="メイリオ" pitchFamily="50" charset="-128"/>
                <a:ea typeface="メイリオ" pitchFamily="50" charset="-128"/>
                <a:cs typeface="メイリオ" pitchFamily="50" charset="-128"/>
              </a:rPr>
              <a:t>参加費：無料</a:t>
            </a:r>
            <a:endParaRPr lang="en-US" altLang="ja-JP" sz="1000" dirty="0">
              <a:solidFill>
                <a:srgbClr val="000000"/>
              </a:solidFill>
              <a:latin typeface="メイリオ" pitchFamily="50" charset="-128"/>
              <a:ea typeface="メイリオ" pitchFamily="50" charset="-128"/>
              <a:cs typeface="メイリオ" pitchFamily="50" charset="-128"/>
            </a:endParaRPr>
          </a:p>
        </p:txBody>
      </p:sp>
      <p:pic>
        <p:nvPicPr>
          <p:cNvPr id="16" name="図 15">
            <a:extLst>
              <a:ext uri="{FF2B5EF4-FFF2-40B4-BE49-F238E27FC236}">
                <a16:creationId xmlns:a16="http://schemas.microsoft.com/office/drawing/2014/main" id="{C6E0EEC7-762D-CBE0-6FCC-9278DEE767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9277" y="181678"/>
            <a:ext cx="3478778" cy="196382"/>
          </a:xfrm>
          <a:prstGeom prst="rect">
            <a:avLst/>
          </a:prstGeom>
        </p:spPr>
      </p:pic>
      <p:pic>
        <p:nvPicPr>
          <p:cNvPr id="17" name="図 16">
            <a:extLst>
              <a:ext uri="{FF2B5EF4-FFF2-40B4-BE49-F238E27FC236}">
                <a16:creationId xmlns:a16="http://schemas.microsoft.com/office/drawing/2014/main" id="{D813F90C-BE0E-6B9F-A04C-803791EFF3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637" y="192856"/>
            <a:ext cx="3460967" cy="195377"/>
          </a:xfrm>
          <a:prstGeom prst="rect">
            <a:avLst/>
          </a:prstGeom>
        </p:spPr>
      </p:pic>
      <p:pic>
        <p:nvPicPr>
          <p:cNvPr id="18" name="図 17">
            <a:extLst>
              <a:ext uri="{FF2B5EF4-FFF2-40B4-BE49-F238E27FC236}">
                <a16:creationId xmlns:a16="http://schemas.microsoft.com/office/drawing/2014/main" id="{364087EC-6FA4-05A4-8756-F35254ACC3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6170" y="2556945"/>
            <a:ext cx="3500608" cy="197614"/>
          </a:xfrm>
          <a:prstGeom prst="rect">
            <a:avLst/>
          </a:prstGeom>
        </p:spPr>
      </p:pic>
      <p:pic>
        <p:nvPicPr>
          <p:cNvPr id="19" name="図 18">
            <a:extLst>
              <a:ext uri="{FF2B5EF4-FFF2-40B4-BE49-F238E27FC236}">
                <a16:creationId xmlns:a16="http://schemas.microsoft.com/office/drawing/2014/main" id="{A4F9BE7D-DA2E-0F49-377C-389F61AF8D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221" y="2541378"/>
            <a:ext cx="3544561" cy="200096"/>
          </a:xfrm>
          <a:prstGeom prst="rect">
            <a:avLst/>
          </a:prstGeom>
        </p:spPr>
      </p:pic>
      <p:sp>
        <p:nvSpPr>
          <p:cNvPr id="20" name="正方形/長方形 19">
            <a:extLst>
              <a:ext uri="{FF2B5EF4-FFF2-40B4-BE49-F238E27FC236}">
                <a16:creationId xmlns:a16="http://schemas.microsoft.com/office/drawing/2014/main" id="{D0AF9A08-67AD-5D99-880B-37D2C05163D2}"/>
              </a:ext>
            </a:extLst>
          </p:cNvPr>
          <p:cNvSpPr/>
          <p:nvPr/>
        </p:nvSpPr>
        <p:spPr>
          <a:xfrm>
            <a:off x="313477" y="2928049"/>
            <a:ext cx="6994554" cy="452988"/>
          </a:xfrm>
          <a:prstGeom prst="rect">
            <a:avLst/>
          </a:prstGeom>
          <a:noFill/>
          <a:ln w="28575">
            <a:solidFill>
              <a:srgbClr val="CC00FF"/>
            </a:solidFill>
          </a:ln>
        </p:spPr>
        <p:txBody>
          <a:bodyPr wrap="square"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1036930" fontAlgn="auto">
              <a:spcBef>
                <a:spcPts val="0"/>
              </a:spcBef>
              <a:spcAft>
                <a:spcPts val="0"/>
              </a:spcAft>
              <a:defRPr/>
            </a:pPr>
            <a:endParaRPr lang="ja-JP"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endParaRPr>
          </a:p>
        </p:txBody>
      </p:sp>
      <p:sp>
        <p:nvSpPr>
          <p:cNvPr id="21" name="テキスト ボックス 5">
            <a:extLst>
              <a:ext uri="{FF2B5EF4-FFF2-40B4-BE49-F238E27FC236}">
                <a16:creationId xmlns:a16="http://schemas.microsoft.com/office/drawing/2014/main" id="{77826B7D-E5A6-C3D8-D6B1-DC281B9DCCBE}"/>
              </a:ext>
            </a:extLst>
          </p:cNvPr>
          <p:cNvSpPr txBox="1">
            <a:spLocks noChangeArrowheads="1"/>
          </p:cNvSpPr>
          <p:nvPr/>
        </p:nvSpPr>
        <p:spPr bwMode="auto">
          <a:xfrm>
            <a:off x="559307" y="599773"/>
            <a:ext cx="6225825" cy="238847"/>
          </a:xfrm>
          <a:prstGeom prst="rect">
            <a:avLst/>
          </a:prstGeom>
          <a:noFill/>
          <a:ln w="9525">
            <a:noFill/>
            <a:miter lim="800000"/>
            <a:headEnd/>
            <a:tailEnd/>
          </a:ln>
        </p:spPr>
        <p:txBody>
          <a:bodyPr wrap="square" lIns="59372" tIns="29686" rIns="59372" bIns="29686">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lgn="ctr" defTabSz="914400">
              <a:lnSpc>
                <a:spcPts val="1300"/>
              </a:lnSpc>
            </a:pPr>
            <a:r>
              <a:rPr lang="ja-JP" altLang="en-US" sz="1400" b="1" dirty="0">
                <a:solidFill>
                  <a:schemeClr val="tx2"/>
                </a:solidFill>
                <a:latin typeface="メイリオ" pitchFamily="50" charset="-128"/>
                <a:ea typeface="メイリオ" pitchFamily="50" charset="-128"/>
                <a:cs typeface="メイリオ" pitchFamily="50" charset="-128"/>
              </a:rPr>
              <a:t>　　</a:t>
            </a:r>
            <a:r>
              <a:rPr lang="en-US" altLang="ja-JP" sz="1400" b="1" dirty="0">
                <a:solidFill>
                  <a:srgbClr val="0070C0"/>
                </a:solidFill>
                <a:latin typeface="メイリオ" pitchFamily="50" charset="-128"/>
                <a:ea typeface="メイリオ" pitchFamily="50" charset="-128"/>
                <a:cs typeface="メイリオ" pitchFamily="50" charset="-128"/>
              </a:rPr>
              <a:t>《 </a:t>
            </a:r>
            <a:r>
              <a:rPr lang="ja-JP" altLang="en-US" sz="1400" b="1" dirty="0">
                <a:solidFill>
                  <a:srgbClr val="0070C0"/>
                </a:solidFill>
                <a:latin typeface="メイリオ" pitchFamily="50" charset="-128"/>
                <a:ea typeface="メイリオ" pitchFamily="50" charset="-128"/>
                <a:cs typeface="メイリオ" pitchFamily="50" charset="-128"/>
              </a:rPr>
              <a:t>認定</a:t>
            </a:r>
            <a:r>
              <a:rPr lang="en-US" altLang="ja-JP" sz="1400" b="1" dirty="0">
                <a:solidFill>
                  <a:srgbClr val="0070C0"/>
                </a:solidFill>
                <a:latin typeface="メイリオ" pitchFamily="50" charset="-128"/>
                <a:ea typeface="メイリオ" pitchFamily="50" charset="-128"/>
                <a:cs typeface="メイリオ" pitchFamily="50" charset="-128"/>
              </a:rPr>
              <a:t>NPO</a:t>
            </a:r>
            <a:r>
              <a:rPr lang="ja-JP" altLang="en-US" sz="1400" b="1" dirty="0">
                <a:solidFill>
                  <a:srgbClr val="0070C0"/>
                </a:solidFill>
                <a:latin typeface="メイリオ" pitchFamily="50" charset="-128"/>
                <a:ea typeface="メイリオ" pitchFamily="50" charset="-128"/>
                <a:cs typeface="メイリオ" pitchFamily="50" charset="-128"/>
              </a:rPr>
              <a:t>法人芸術と遊び創造協会</a:t>
            </a:r>
            <a:r>
              <a:rPr lang="en-US" altLang="ja-JP" sz="1400" b="1" dirty="0">
                <a:solidFill>
                  <a:srgbClr val="0070C0"/>
                </a:solidFill>
                <a:latin typeface="メイリオ" pitchFamily="50" charset="-128"/>
                <a:ea typeface="メイリオ" pitchFamily="50" charset="-128"/>
                <a:cs typeface="メイリオ" pitchFamily="50" charset="-128"/>
              </a:rPr>
              <a:t> 》</a:t>
            </a:r>
          </a:p>
        </p:txBody>
      </p:sp>
      <p:sp>
        <p:nvSpPr>
          <p:cNvPr id="22" name="テキスト ボックス 5">
            <a:extLst>
              <a:ext uri="{FF2B5EF4-FFF2-40B4-BE49-F238E27FC236}">
                <a16:creationId xmlns:a16="http://schemas.microsoft.com/office/drawing/2014/main" id="{6A10B481-D500-E156-CA16-D4D7CDACCA94}"/>
              </a:ext>
            </a:extLst>
          </p:cNvPr>
          <p:cNvSpPr txBox="1">
            <a:spLocks noChangeArrowheads="1"/>
          </p:cNvSpPr>
          <p:nvPr/>
        </p:nvSpPr>
        <p:spPr bwMode="auto">
          <a:xfrm>
            <a:off x="339601" y="815800"/>
            <a:ext cx="6774145" cy="403636"/>
          </a:xfrm>
          <a:prstGeom prst="rect">
            <a:avLst/>
          </a:prstGeom>
          <a:noFill/>
          <a:ln w="9525">
            <a:noFill/>
            <a:miter lim="800000"/>
            <a:headEnd/>
            <a:tailEnd/>
          </a:ln>
        </p:spPr>
        <p:txBody>
          <a:bodyPr wrap="square" lIns="59372" tIns="29686" rIns="59372" bIns="29686">
            <a:spAutoFit/>
          </a:bodyPr>
          <a:lstStyle>
            <a:defPPr>
              <a:defRPr lang="ja-JP"/>
            </a:defPPr>
            <a:lvl1pPr algn="l" defTabSz="1036638" rtl="0" fontAlgn="base">
              <a:spcBef>
                <a:spcPct val="0"/>
              </a:spcBef>
              <a:spcAft>
                <a:spcPct val="0"/>
              </a:spcAft>
              <a:defRPr kumimoji="1" sz="2000" kern="1200">
                <a:solidFill>
                  <a:schemeClr val="tx1"/>
                </a:solidFill>
                <a:latin typeface="Arial" charset="0"/>
                <a:ea typeface="ＭＳ Ｐゴシック" charset="-128"/>
                <a:cs typeface="+mn-cs"/>
              </a:defRPr>
            </a:lvl1pPr>
            <a:lvl2pPr marL="517525" indent="-60325" algn="l" defTabSz="1036638" rtl="0" fontAlgn="base">
              <a:spcBef>
                <a:spcPct val="0"/>
              </a:spcBef>
              <a:spcAft>
                <a:spcPct val="0"/>
              </a:spcAft>
              <a:defRPr kumimoji="1" sz="2000" kern="1200">
                <a:solidFill>
                  <a:schemeClr val="tx1"/>
                </a:solidFill>
                <a:latin typeface="Arial" charset="0"/>
                <a:ea typeface="ＭＳ Ｐゴシック" charset="-128"/>
                <a:cs typeface="+mn-cs"/>
              </a:defRPr>
            </a:lvl2pPr>
            <a:lvl3pPr marL="1036638" indent="-122238" algn="l" defTabSz="1036638" rtl="0" fontAlgn="base">
              <a:spcBef>
                <a:spcPct val="0"/>
              </a:spcBef>
              <a:spcAft>
                <a:spcPct val="0"/>
              </a:spcAft>
              <a:defRPr kumimoji="1" sz="2000" kern="1200">
                <a:solidFill>
                  <a:schemeClr val="tx1"/>
                </a:solidFill>
                <a:latin typeface="Arial" charset="0"/>
                <a:ea typeface="ＭＳ Ｐゴシック" charset="-128"/>
                <a:cs typeface="+mn-cs"/>
              </a:defRPr>
            </a:lvl3pPr>
            <a:lvl4pPr marL="1554163" indent="-182563" algn="l" defTabSz="1036638" rtl="0" fontAlgn="base">
              <a:spcBef>
                <a:spcPct val="0"/>
              </a:spcBef>
              <a:spcAft>
                <a:spcPct val="0"/>
              </a:spcAft>
              <a:defRPr kumimoji="1" sz="2000" kern="1200">
                <a:solidFill>
                  <a:schemeClr val="tx1"/>
                </a:solidFill>
                <a:latin typeface="Arial" charset="0"/>
                <a:ea typeface="ＭＳ Ｐゴシック" charset="-128"/>
                <a:cs typeface="+mn-cs"/>
              </a:defRPr>
            </a:lvl4pPr>
            <a:lvl5pPr marL="2073275" indent="-244475" algn="l" defTabSz="1036638"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a:lstStyle>
          <a:p>
            <a:pPr algn="ctr" defTabSz="914400">
              <a:lnSpc>
                <a:spcPts val="1300"/>
              </a:lnSpc>
            </a:pPr>
            <a:r>
              <a:rPr lang="ja-JP" altLang="en-US" sz="135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～芸術と遊びの力によって、多世代交流を促進し、</a:t>
            </a:r>
            <a:endParaRPr lang="en-US" altLang="ja-JP" sz="135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lnSpc>
                <a:spcPts val="1300"/>
              </a:lnSpc>
            </a:pPr>
            <a:r>
              <a:rPr lang="ja-JP" altLang="en-US" sz="135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　　誰もが豊かに暮らせる社会の実現を目指しています～</a:t>
            </a:r>
            <a:endParaRPr lang="en-US" altLang="ja-JP" sz="135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8">
            <a:extLst>
              <a:ext uri="{FF2B5EF4-FFF2-40B4-BE49-F238E27FC236}">
                <a16:creationId xmlns:a16="http://schemas.microsoft.com/office/drawing/2014/main" id="{3613FB49-6EDA-F173-7D0B-D8D67A872257}"/>
              </a:ext>
            </a:extLst>
          </p:cNvPr>
          <p:cNvSpPr txBox="1">
            <a:spLocks noChangeArrowheads="1"/>
          </p:cNvSpPr>
          <p:nvPr/>
        </p:nvSpPr>
        <p:spPr bwMode="auto">
          <a:xfrm>
            <a:off x="3591203" y="2054924"/>
            <a:ext cx="3761756" cy="701153"/>
          </a:xfrm>
          <a:prstGeom prst="rect">
            <a:avLst/>
          </a:prstGeom>
          <a:noFill/>
          <a:ln w="9525">
            <a:noFill/>
            <a:miter lim="800000"/>
            <a:headEnd/>
            <a:tailEnd/>
          </a:ln>
        </p:spPr>
        <p:txBody>
          <a:bodyPr wrap="square" lIns="59372" tIns="29686" rIns="59372" bIns="29686">
            <a:spAutoFit/>
          </a:bodyPr>
          <a:lstStyle/>
          <a:p>
            <a:pPr defTabSz="592138">
              <a:lnSpc>
                <a:spcPts val="1038"/>
              </a:lnSpc>
            </a:pPr>
            <a:r>
              <a:rPr lang="ja-JP" altLang="en-US" sz="1000" dirty="0">
                <a:solidFill>
                  <a:srgbClr val="000000"/>
                </a:solidFill>
                <a:latin typeface="メイリオ" pitchFamily="50" charset="-128"/>
                <a:ea typeface="メイリオ" pitchFamily="50" charset="-128"/>
                <a:cs typeface="メイリオ" pitchFamily="50" charset="-128"/>
              </a:rPr>
              <a:t> 主催・問合せ：新宿</a:t>
            </a:r>
            <a:r>
              <a:rPr lang="en-US" altLang="ja-JP" sz="1000" dirty="0">
                <a:solidFill>
                  <a:srgbClr val="000000"/>
                </a:solidFill>
                <a:latin typeface="メイリオ" pitchFamily="50" charset="-128"/>
                <a:ea typeface="メイリオ" pitchFamily="50" charset="-128"/>
                <a:cs typeface="メイリオ" pitchFamily="50" charset="-128"/>
              </a:rPr>
              <a:t>NPO</a:t>
            </a:r>
            <a:r>
              <a:rPr lang="ja-JP" altLang="en-US" sz="1000" dirty="0">
                <a:solidFill>
                  <a:srgbClr val="000000"/>
                </a:solidFill>
                <a:latin typeface="メイリオ" pitchFamily="50" charset="-128"/>
                <a:ea typeface="メイリオ" pitchFamily="50" charset="-128"/>
                <a:cs typeface="メイリオ" pitchFamily="50" charset="-128"/>
              </a:rPr>
              <a:t>ネットワーク協議会</a:t>
            </a:r>
            <a:endParaRPr lang="en-US" altLang="ja-JP" sz="1000" dirty="0">
              <a:solidFill>
                <a:srgbClr val="000000"/>
              </a:solidFill>
              <a:latin typeface="メイリオ" pitchFamily="50" charset="-128"/>
              <a:ea typeface="メイリオ" pitchFamily="50" charset="-128"/>
              <a:cs typeface="メイリオ" pitchFamily="50" charset="-128"/>
            </a:endParaRPr>
          </a:p>
          <a:p>
            <a:pPr defTabSz="592138">
              <a:lnSpc>
                <a:spcPts val="1038"/>
              </a:lnSpc>
            </a:pPr>
            <a:r>
              <a:rPr lang="en-US" altLang="ja-JP" sz="1000" dirty="0">
                <a:solidFill>
                  <a:srgbClr val="000000"/>
                </a:solidFill>
                <a:latin typeface="メイリオ" pitchFamily="50" charset="-128"/>
                <a:ea typeface="メイリオ" pitchFamily="50" charset="-128"/>
                <a:cs typeface="メイリオ" pitchFamily="50" charset="-128"/>
              </a:rPr>
              <a:t>【</a:t>
            </a:r>
            <a:r>
              <a:rPr lang="ja-JP" altLang="en-US" sz="1000" dirty="0">
                <a:solidFill>
                  <a:srgbClr val="000000"/>
                </a:solidFill>
                <a:latin typeface="メイリオ" pitchFamily="50" charset="-128"/>
                <a:ea typeface="メイリオ" pitchFamily="50" charset="-128"/>
                <a:cs typeface="メイリオ" pitchFamily="50" charset="-128"/>
              </a:rPr>
              <a:t>電 話</a:t>
            </a:r>
            <a:r>
              <a:rPr lang="en-US" altLang="ja-JP" sz="1000" dirty="0">
                <a:solidFill>
                  <a:srgbClr val="000000"/>
                </a:solidFill>
                <a:latin typeface="メイリオ" pitchFamily="50" charset="-128"/>
                <a:ea typeface="メイリオ" pitchFamily="50" charset="-128"/>
                <a:cs typeface="メイリオ" pitchFamily="50" charset="-128"/>
              </a:rPr>
              <a:t>】03-5206-6527 </a:t>
            </a:r>
          </a:p>
          <a:p>
            <a:pPr defTabSz="592138">
              <a:lnSpc>
                <a:spcPts val="1038"/>
              </a:lnSpc>
            </a:pPr>
            <a:r>
              <a:rPr lang="en-US" altLang="ja-JP" sz="1000" dirty="0">
                <a:solidFill>
                  <a:srgbClr val="000000"/>
                </a:solidFill>
                <a:latin typeface="メイリオ" pitchFamily="50" charset="-128"/>
                <a:ea typeface="メイリオ" pitchFamily="50" charset="-128"/>
                <a:cs typeface="メイリオ" pitchFamily="50" charset="-128"/>
              </a:rPr>
              <a:t>【E-mail】</a:t>
            </a:r>
            <a:r>
              <a:rPr lang="en-US" altLang="ja-JP" sz="1000" dirty="0">
                <a:solidFill>
                  <a:srgbClr val="000000"/>
                </a:solidFill>
                <a:latin typeface="メイリオ" pitchFamily="50" charset="-128"/>
                <a:ea typeface="メイリオ" pitchFamily="50" charset="-128"/>
                <a:cs typeface="メイリオ" pitchFamily="50" charset="-128"/>
                <a:hlinkClick r:id="rId5"/>
              </a:rPr>
              <a:t>hiroba@s-nponet.net</a:t>
            </a:r>
            <a:endParaRPr lang="en-US" altLang="ja-JP" sz="1000" dirty="0">
              <a:solidFill>
                <a:srgbClr val="000000"/>
              </a:solidFill>
              <a:latin typeface="メイリオ" pitchFamily="50" charset="-128"/>
              <a:ea typeface="メイリオ" pitchFamily="50" charset="-128"/>
              <a:cs typeface="メイリオ" pitchFamily="50" charset="-128"/>
            </a:endParaRPr>
          </a:p>
          <a:p>
            <a:pPr defTabSz="592138">
              <a:lnSpc>
                <a:spcPts val="1038"/>
              </a:lnSpc>
            </a:pPr>
            <a:r>
              <a:rPr lang="ja-JP" altLang="en-US" sz="1000" dirty="0">
                <a:solidFill>
                  <a:srgbClr val="000000"/>
                </a:solidFill>
                <a:latin typeface="メイリオ" pitchFamily="50" charset="-128"/>
                <a:ea typeface="メイリオ" pitchFamily="50" charset="-128"/>
                <a:cs typeface="メイリオ" pitchFamily="50" charset="-128"/>
              </a:rPr>
              <a:t> 後援：新宿区</a:t>
            </a:r>
            <a:endParaRPr lang="en-US" altLang="ja-JP" sz="1000" dirty="0">
              <a:solidFill>
                <a:srgbClr val="000000"/>
              </a:solidFill>
              <a:latin typeface="メイリオ" pitchFamily="50" charset="-128"/>
              <a:ea typeface="メイリオ" pitchFamily="50" charset="-128"/>
              <a:cs typeface="メイリオ" pitchFamily="50" charset="-128"/>
            </a:endParaRPr>
          </a:p>
          <a:p>
            <a:pPr defTabSz="592138">
              <a:lnSpc>
                <a:spcPts val="1038"/>
              </a:lnSpc>
            </a:pPr>
            <a:endParaRPr lang="en-US" altLang="ja-JP" sz="1000" dirty="0">
              <a:solidFill>
                <a:srgbClr val="000000"/>
              </a:solidFill>
              <a:latin typeface="メイリオ" pitchFamily="50" charset="-128"/>
              <a:ea typeface="メイリオ" pitchFamily="50" charset="-128"/>
              <a:cs typeface="メイリオ" pitchFamily="50" charset="-128"/>
            </a:endParaRPr>
          </a:p>
        </p:txBody>
      </p:sp>
      <p:pic>
        <p:nvPicPr>
          <p:cNvPr id="24" name="図 23">
            <a:extLst>
              <a:ext uri="{FF2B5EF4-FFF2-40B4-BE49-F238E27FC236}">
                <a16:creationId xmlns:a16="http://schemas.microsoft.com/office/drawing/2014/main" id="{DE77802B-0D6F-F767-EBFF-09602D66F0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7936" y="278881"/>
            <a:ext cx="258444" cy="2369756"/>
          </a:xfrm>
          <a:prstGeom prst="rect">
            <a:avLst/>
          </a:prstGeom>
        </p:spPr>
      </p:pic>
      <p:sp>
        <p:nvSpPr>
          <p:cNvPr id="25" name="テキスト ボックス 24">
            <a:extLst>
              <a:ext uri="{FF2B5EF4-FFF2-40B4-BE49-F238E27FC236}">
                <a16:creationId xmlns:a16="http://schemas.microsoft.com/office/drawing/2014/main" id="{AA702A65-E95D-65F3-C90E-AE848A8CE598}"/>
              </a:ext>
            </a:extLst>
          </p:cNvPr>
          <p:cNvSpPr txBox="1"/>
          <p:nvPr/>
        </p:nvSpPr>
        <p:spPr>
          <a:xfrm>
            <a:off x="1409502" y="2865488"/>
            <a:ext cx="5638713" cy="369332"/>
          </a:xfrm>
          <a:prstGeom prst="rect">
            <a:avLst/>
          </a:prstGeom>
          <a:solidFill>
            <a:srgbClr val="CC00FF"/>
          </a:solidFill>
          <a:ln>
            <a:noFill/>
          </a:ln>
        </p:spPr>
        <p:txBody>
          <a:bodyPr wrap="square">
            <a:spAutoFit/>
          </a:bodyPr>
          <a:lstStyle/>
          <a:p>
            <a:r>
              <a:rPr lang="ja-JP" altLang="en-US" sz="1800" b="1" dirty="0">
                <a:solidFill>
                  <a:schemeClr val="bg1"/>
                </a:solidFill>
                <a:latin typeface="メイリオ" pitchFamily="50" charset="-128"/>
                <a:ea typeface="メイリオ" pitchFamily="50" charset="-128"/>
                <a:cs typeface="メイリオ" pitchFamily="50" charset="-128"/>
              </a:rPr>
              <a:t>センター利用団体のイベント情報等</a:t>
            </a:r>
            <a:endParaRPr lang="en-US" altLang="ja-JP" sz="1800" b="1" dirty="0">
              <a:solidFill>
                <a:schemeClr val="bg1"/>
              </a:solidFill>
              <a:latin typeface="メイリオ" pitchFamily="50" charset="-128"/>
              <a:ea typeface="メイリオ" pitchFamily="50" charset="-128"/>
              <a:cs typeface="メイリオ" pitchFamily="50" charset="-128"/>
            </a:endParaRPr>
          </a:p>
        </p:txBody>
      </p:sp>
      <p:sp>
        <p:nvSpPr>
          <p:cNvPr id="26" name="AutoShape 8" descr="ãããªã¼ã¤ã©ã¹ã 8æãã®ç»åæ¤ç´¢çµæ">
            <a:extLst>
              <a:ext uri="{FF2B5EF4-FFF2-40B4-BE49-F238E27FC236}">
                <a16:creationId xmlns:a16="http://schemas.microsoft.com/office/drawing/2014/main" id="{6CC7F1FD-6040-2D1D-F848-95475B41D7A7}"/>
              </a:ext>
            </a:extLst>
          </p:cNvPr>
          <p:cNvSpPr>
            <a:spLocks noChangeAspect="1" noChangeArrowheads="1"/>
          </p:cNvSpPr>
          <p:nvPr/>
        </p:nvSpPr>
        <p:spPr bwMode="auto">
          <a:xfrm>
            <a:off x="944051" y="4553318"/>
            <a:ext cx="30759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AutoShape 10" descr="ãããªã¼ã¤ã©ã¹ã 8æãã®ç»åæ¤ç´¢çµæ">
            <a:extLst>
              <a:ext uri="{FF2B5EF4-FFF2-40B4-BE49-F238E27FC236}">
                <a16:creationId xmlns:a16="http://schemas.microsoft.com/office/drawing/2014/main" id="{6A98AF67-F422-ACC4-570D-C50F8170BD10}"/>
              </a:ext>
            </a:extLst>
          </p:cNvPr>
          <p:cNvSpPr>
            <a:spLocks noChangeAspect="1" noChangeArrowheads="1"/>
          </p:cNvSpPr>
          <p:nvPr/>
        </p:nvSpPr>
        <p:spPr bwMode="auto">
          <a:xfrm>
            <a:off x="1135571" y="4405767"/>
            <a:ext cx="30759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正方形/長方形 27">
            <a:extLst>
              <a:ext uri="{FF2B5EF4-FFF2-40B4-BE49-F238E27FC236}">
                <a16:creationId xmlns:a16="http://schemas.microsoft.com/office/drawing/2014/main" id="{9A0B03BA-D38E-7DD7-714E-C712FFC9FD61}"/>
              </a:ext>
            </a:extLst>
          </p:cNvPr>
          <p:cNvSpPr/>
          <p:nvPr/>
        </p:nvSpPr>
        <p:spPr>
          <a:xfrm>
            <a:off x="160110" y="3869014"/>
            <a:ext cx="7147921" cy="1975117"/>
          </a:xfrm>
          <a:prstGeom prst="rect">
            <a:avLst/>
          </a:prstGeom>
          <a:noFill/>
          <a:ln w="28575">
            <a:solidFill>
              <a:srgbClr val="CC00FF"/>
            </a:solidFill>
          </a:ln>
        </p:spPr>
        <p:txBody>
          <a:bodyPr wrap="square"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ja-JP" altLang="en-US" sz="4400" spc="50" dirty="0">
              <a:ln w="11430"/>
              <a:solidFill>
                <a:schemeClr val="accent4"/>
              </a:solidFill>
              <a:effectLst>
                <a:outerShdw blurRad="76200" dist="50800" dir="5400000" algn="tl" rotWithShape="0">
                  <a:srgbClr val="000000">
                    <a:alpha val="65000"/>
                  </a:srgbClr>
                </a:outerShdw>
              </a:effectLst>
            </a:endParaRPr>
          </a:p>
        </p:txBody>
      </p:sp>
      <p:sp>
        <p:nvSpPr>
          <p:cNvPr id="29" name="四角形: 角を丸くする 14335">
            <a:extLst>
              <a:ext uri="{FF2B5EF4-FFF2-40B4-BE49-F238E27FC236}">
                <a16:creationId xmlns:a16="http://schemas.microsoft.com/office/drawing/2014/main" id="{E7F556D4-1558-285F-90AC-01886F33A1DB}"/>
              </a:ext>
            </a:extLst>
          </p:cNvPr>
          <p:cNvSpPr/>
          <p:nvPr/>
        </p:nvSpPr>
        <p:spPr>
          <a:xfrm>
            <a:off x="170912" y="6003577"/>
            <a:ext cx="7141533" cy="2192593"/>
          </a:xfrm>
          <a:prstGeom prst="roundRect">
            <a:avLst/>
          </a:prstGeom>
          <a:solidFill>
            <a:srgbClr val="FFCCFF"/>
          </a:solidFill>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0" name="四角形: 角を丸くする 14336">
            <a:extLst>
              <a:ext uri="{FF2B5EF4-FFF2-40B4-BE49-F238E27FC236}">
                <a16:creationId xmlns:a16="http://schemas.microsoft.com/office/drawing/2014/main" id="{C777EC4E-DCD4-86C3-B841-97CE333C40AA}"/>
              </a:ext>
            </a:extLst>
          </p:cNvPr>
          <p:cNvSpPr/>
          <p:nvPr/>
        </p:nvSpPr>
        <p:spPr>
          <a:xfrm>
            <a:off x="1408497" y="6010391"/>
            <a:ext cx="5727004" cy="572700"/>
          </a:xfrm>
          <a:prstGeom prst="roundRect">
            <a:avLst/>
          </a:prstGeom>
          <a:solidFill>
            <a:schemeClr val="tx2">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lIns="91440" tIns="45720" rIns="91440" bIns="18000" rtlCol="0"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1" name="テキスト ボックス 30">
            <a:extLst>
              <a:ext uri="{FF2B5EF4-FFF2-40B4-BE49-F238E27FC236}">
                <a16:creationId xmlns:a16="http://schemas.microsoft.com/office/drawing/2014/main" id="{BEE50D8D-9D5E-5C32-265E-FA9AE89D1945}"/>
              </a:ext>
            </a:extLst>
          </p:cNvPr>
          <p:cNvSpPr txBox="1"/>
          <p:nvPr/>
        </p:nvSpPr>
        <p:spPr>
          <a:xfrm>
            <a:off x="386200" y="6272679"/>
            <a:ext cx="6410005" cy="305994"/>
          </a:xfrm>
          <a:prstGeom prst="rect">
            <a:avLst/>
          </a:prstGeom>
          <a:noFill/>
          <a:ln>
            <a:noFill/>
            <a:prstDash val="sysDash"/>
          </a:ln>
        </p:spPr>
        <p:txBody>
          <a:bodyPr wrap="square">
            <a:noAutofit/>
          </a:bodyPr>
          <a:lstStyle/>
          <a:p>
            <a:pPr>
              <a:spcBef>
                <a:spcPts val="600"/>
              </a:spcBef>
            </a:pPr>
            <a:r>
              <a:rPr lang="ja-JP" altLang="en-US" sz="1600" b="1" dirty="0">
                <a:latin typeface="メイリオ" panose="020B0604030504040204" pitchFamily="50" charset="-128"/>
                <a:ea typeface="メイリオ" panose="020B0604030504040204" pitchFamily="50" charset="-128"/>
              </a:rPr>
              <a:t>　　　　　　　   </a:t>
            </a:r>
            <a:r>
              <a:rPr lang="en-US" altLang="zh-TW" sz="1200" b="1" dirty="0">
                <a:solidFill>
                  <a:schemeClr val="bg1"/>
                </a:solidFill>
                <a:latin typeface="メイリオ" panose="020B0604030504040204" pitchFamily="50" charset="-128"/>
                <a:ea typeface="メイリオ" panose="020B0604030504040204" pitchFamily="50" charset="-128"/>
              </a:rPr>
              <a:t>《</a:t>
            </a:r>
            <a:r>
              <a:rPr lang="zh-TW" altLang="en-US" sz="1200" b="1" dirty="0">
                <a:solidFill>
                  <a:schemeClr val="bg1"/>
                </a:solidFill>
                <a:latin typeface="メイリオ" panose="020B0604030504040204" pitchFamily="50" charset="-128"/>
                <a:ea typeface="メイリオ" panose="020B0604030504040204" pitchFamily="50" charset="-128"/>
              </a:rPr>
              <a:t>期間：</a:t>
            </a:r>
            <a:r>
              <a:rPr lang="en-US" altLang="zh-TW" sz="1200" b="1" dirty="0">
                <a:solidFill>
                  <a:schemeClr val="bg1"/>
                </a:solidFill>
                <a:latin typeface="メイリオ" panose="020B0604030504040204" pitchFamily="50" charset="-128"/>
                <a:ea typeface="メイリオ" panose="020B0604030504040204" pitchFamily="50" charset="-128"/>
              </a:rPr>
              <a:t>2024</a:t>
            </a:r>
            <a:r>
              <a:rPr lang="zh-TW" altLang="en-US" sz="1200" b="1" dirty="0">
                <a:solidFill>
                  <a:schemeClr val="bg1"/>
                </a:solidFill>
                <a:latin typeface="メイリオ" panose="020B0604030504040204" pitchFamily="50" charset="-128"/>
                <a:ea typeface="メイリオ" panose="020B0604030504040204" pitchFamily="50" charset="-128"/>
              </a:rPr>
              <a:t>年</a:t>
            </a:r>
            <a:r>
              <a:rPr lang="en-US" altLang="zh-TW" sz="1200" b="1" dirty="0">
                <a:solidFill>
                  <a:schemeClr val="bg1"/>
                </a:solidFill>
                <a:latin typeface="メイリオ" panose="020B0604030504040204" pitchFamily="50" charset="-128"/>
                <a:ea typeface="メイリオ" panose="020B0604030504040204" pitchFamily="50" charset="-128"/>
              </a:rPr>
              <a:t>4</a:t>
            </a:r>
            <a:r>
              <a:rPr lang="zh-TW" altLang="en-US" sz="1200" b="1" dirty="0">
                <a:solidFill>
                  <a:schemeClr val="bg1"/>
                </a:solidFill>
                <a:latin typeface="メイリオ" panose="020B0604030504040204" pitchFamily="50" charset="-128"/>
                <a:ea typeface="メイリオ" panose="020B0604030504040204" pitchFamily="50" charset="-128"/>
              </a:rPr>
              <a:t>月</a:t>
            </a:r>
            <a:r>
              <a:rPr lang="en-US" altLang="zh-TW" sz="1200" b="1" dirty="0">
                <a:solidFill>
                  <a:schemeClr val="bg1"/>
                </a:solidFill>
                <a:latin typeface="メイリオ" panose="020B0604030504040204" pitchFamily="50" charset="-128"/>
                <a:ea typeface="メイリオ" panose="020B0604030504040204" pitchFamily="50" charset="-128"/>
              </a:rPr>
              <a:t>1</a:t>
            </a:r>
            <a:r>
              <a:rPr lang="zh-TW" altLang="en-US" sz="1200" b="1" dirty="0">
                <a:solidFill>
                  <a:schemeClr val="bg1"/>
                </a:solidFill>
                <a:latin typeface="メイリオ" panose="020B0604030504040204" pitchFamily="50" charset="-128"/>
                <a:ea typeface="メイリオ" panose="020B0604030504040204" pitchFamily="50" charset="-128"/>
              </a:rPr>
              <a:t>日</a:t>
            </a:r>
            <a:r>
              <a:rPr lang="en-US" altLang="zh-TW"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月</a:t>
            </a:r>
            <a:r>
              <a:rPr lang="en-US" altLang="ja-JP" sz="1200" b="1" dirty="0">
                <a:solidFill>
                  <a:schemeClr val="bg1"/>
                </a:solidFill>
                <a:latin typeface="メイリオ" panose="020B0604030504040204" pitchFamily="50" charset="-128"/>
                <a:ea typeface="メイリオ" panose="020B0604030504040204" pitchFamily="50" charset="-128"/>
              </a:rPr>
              <a:t>)</a:t>
            </a:r>
            <a:r>
              <a:rPr lang="zh-TW" altLang="en-US" sz="1200" b="1" dirty="0">
                <a:solidFill>
                  <a:schemeClr val="bg1"/>
                </a:solidFill>
                <a:latin typeface="メイリオ" panose="020B0604030504040204" pitchFamily="50" charset="-128"/>
                <a:ea typeface="メイリオ" panose="020B0604030504040204" pitchFamily="50" charset="-128"/>
              </a:rPr>
              <a:t>～</a:t>
            </a:r>
            <a:r>
              <a:rPr lang="en-US" altLang="zh-TW" sz="1200" b="1" dirty="0">
                <a:solidFill>
                  <a:schemeClr val="bg1"/>
                </a:solidFill>
                <a:latin typeface="メイリオ" panose="020B0604030504040204" pitchFamily="50" charset="-128"/>
                <a:ea typeface="メイリオ" panose="020B0604030504040204" pitchFamily="50" charset="-128"/>
              </a:rPr>
              <a:t>2025</a:t>
            </a:r>
            <a:r>
              <a:rPr lang="zh-TW" altLang="en-US" sz="1200" b="1" dirty="0">
                <a:solidFill>
                  <a:schemeClr val="bg1"/>
                </a:solidFill>
                <a:latin typeface="メイリオ" panose="020B0604030504040204" pitchFamily="50" charset="-128"/>
                <a:ea typeface="メイリオ" panose="020B0604030504040204" pitchFamily="50" charset="-128"/>
              </a:rPr>
              <a:t>年</a:t>
            </a:r>
            <a:r>
              <a:rPr lang="en-US" altLang="zh-TW" sz="1200" b="1" dirty="0">
                <a:solidFill>
                  <a:schemeClr val="bg1"/>
                </a:solidFill>
                <a:latin typeface="メイリオ" panose="020B0604030504040204" pitchFamily="50" charset="-128"/>
                <a:ea typeface="メイリオ" panose="020B0604030504040204" pitchFamily="50" charset="-128"/>
              </a:rPr>
              <a:t>2</a:t>
            </a:r>
            <a:r>
              <a:rPr lang="zh-TW" altLang="en-US" sz="1200" b="1" dirty="0">
                <a:solidFill>
                  <a:schemeClr val="bg1"/>
                </a:solidFill>
                <a:latin typeface="メイリオ" panose="020B0604030504040204" pitchFamily="50" charset="-128"/>
                <a:ea typeface="メイリオ" panose="020B0604030504040204" pitchFamily="50" charset="-128"/>
              </a:rPr>
              <a:t>月</a:t>
            </a:r>
            <a:r>
              <a:rPr lang="en-US" altLang="zh-TW" sz="1200" b="1" dirty="0">
                <a:solidFill>
                  <a:schemeClr val="bg1"/>
                </a:solidFill>
                <a:latin typeface="メイリオ" panose="020B0604030504040204" pitchFamily="50" charset="-128"/>
                <a:ea typeface="メイリオ" panose="020B0604030504040204" pitchFamily="50" charset="-128"/>
              </a:rPr>
              <a:t>28</a:t>
            </a:r>
            <a:r>
              <a:rPr lang="zh-TW" altLang="en-US" sz="1200" b="1" dirty="0">
                <a:solidFill>
                  <a:schemeClr val="bg1"/>
                </a:solidFill>
                <a:latin typeface="メイリオ" panose="020B0604030504040204" pitchFamily="50" charset="-128"/>
                <a:ea typeface="メイリオ" panose="020B0604030504040204" pitchFamily="50" charset="-128"/>
              </a:rPr>
              <a:t>日</a:t>
            </a:r>
            <a:r>
              <a:rPr lang="en-US" altLang="zh-TW"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金</a:t>
            </a:r>
            <a:r>
              <a:rPr lang="en-US" altLang="ja-JP" sz="1200" b="1" dirty="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　　</a:t>
            </a:r>
            <a:r>
              <a:rPr lang="en-US" altLang="ja-JP" sz="1200" b="1" dirty="0">
                <a:solidFill>
                  <a:schemeClr val="bg1"/>
                </a:solidFill>
                <a:latin typeface="メイリオ" panose="020B0604030504040204" pitchFamily="50" charset="-128"/>
                <a:ea typeface="メイリオ" panose="020B0604030504040204" pitchFamily="50" charset="-128"/>
              </a:rPr>
              <a:t> </a:t>
            </a:r>
            <a:r>
              <a:rPr lang="ja-JP" altLang="en-US" sz="1200" b="1" dirty="0">
                <a:solidFill>
                  <a:schemeClr val="bg1"/>
                </a:solidFill>
                <a:latin typeface="メイリオ" panose="020B0604030504040204" pitchFamily="50" charset="-128"/>
                <a:ea typeface="メイリオ" panose="020B0604030504040204" pitchFamily="50" charset="-128"/>
              </a:rPr>
              <a:t>　</a:t>
            </a:r>
            <a:endParaRPr lang="en-US" altLang="ja-JP" sz="1200" b="1" dirty="0">
              <a:solidFill>
                <a:schemeClr val="bg1"/>
              </a:solidFill>
              <a:latin typeface="メイリオ" panose="020B0604030504040204" pitchFamily="50" charset="-128"/>
              <a:ea typeface="メイリオ" panose="020B0604030504040204" pitchFamily="50" charset="-128"/>
            </a:endParaRPr>
          </a:p>
          <a:p>
            <a:pPr>
              <a:spcBef>
                <a:spcPts val="600"/>
              </a:spcBef>
            </a:pPr>
            <a:r>
              <a:rPr lang="ja-JP" altLang="en-US" sz="1200" b="1"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r>
              <a:rPr lang="en-US" altLang="ja-JP" sz="1200" dirty="0">
                <a:latin typeface="メイリオ" panose="020B0604030504040204" pitchFamily="50" charset="-128"/>
                <a:ea typeface="メイリオ" panose="020B0604030504040204" pitchFamily="50" charset="-128"/>
              </a:rPr>
              <a:t>                 </a:t>
            </a: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r>
              <a:rPr lang="en-US" altLang="ja-JP" sz="1200" dirty="0">
                <a:latin typeface="メイリオ" panose="020B0604030504040204" pitchFamily="50" charset="-128"/>
                <a:ea typeface="メイリオ" panose="020B0604030504040204" pitchFamily="50" charset="-128"/>
              </a:rPr>
              <a:t>                   </a:t>
            </a:r>
          </a:p>
          <a:p>
            <a:pPr marL="627063">
              <a:spcBef>
                <a:spcPts val="0"/>
              </a:spcBef>
              <a:spcAft>
                <a:spcPts val="600"/>
              </a:spcAft>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ja-JP" altLang="en-US" sz="1200" dirty="0">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1EA1DD04-7E46-EB67-6E5E-BA574A39EB1D}"/>
              </a:ext>
            </a:extLst>
          </p:cNvPr>
          <p:cNvSpPr txBox="1"/>
          <p:nvPr/>
        </p:nvSpPr>
        <p:spPr>
          <a:xfrm>
            <a:off x="379507" y="6594896"/>
            <a:ext cx="6899750" cy="1755250"/>
          </a:xfrm>
          <a:prstGeom prst="rect">
            <a:avLst/>
          </a:prstGeom>
          <a:noFill/>
          <a:ln>
            <a:noFill/>
            <a:prstDash val="sysDash"/>
          </a:ln>
        </p:spPr>
        <p:txBody>
          <a:bodyPr wrap="square">
            <a:noAutofit/>
          </a:bodyPr>
          <a:lstStyle/>
          <a:p>
            <a:pPr>
              <a:spcBef>
                <a:spcPts val="600"/>
              </a:spcBef>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日</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より参加団体のエントリーを開始しています。</a:t>
            </a: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26</a:t>
            </a:r>
            <a:r>
              <a:rPr lang="ja-JP" altLang="en-US" sz="1200" dirty="0">
                <a:latin typeface="メイリオ" panose="020B0604030504040204" pitchFamily="50" charset="-128"/>
                <a:ea typeface="メイリオ" panose="020B0604030504040204" pitchFamily="50" charset="-128"/>
              </a:rPr>
              <a:t>日</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金</a:t>
            </a:r>
            <a:r>
              <a:rPr lang="en-US" altLang="ja-JP" sz="1200" dirty="0">
                <a:latin typeface="メイリオ" panose="020B0604030504040204" pitchFamily="50" charset="-128"/>
                <a:ea typeface="メイリオ" panose="020B0604030504040204" pitchFamily="50" charset="-128"/>
              </a:rPr>
              <a:t>)</a:t>
            </a:r>
            <a:r>
              <a:rPr lang="ja-JP" altLang="en-US" sz="1200" dirty="0" err="1">
                <a:latin typeface="メイリオ" panose="020B0604030504040204" pitchFamily="50" charset="-128"/>
                <a:ea typeface="メイリオ" panose="020B0604030504040204" pitchFamily="50" charset="-128"/>
              </a:rPr>
              <a:t>には</a:t>
            </a:r>
            <a:r>
              <a:rPr lang="ja-JP" altLang="en-US" sz="1200" dirty="0">
                <a:latin typeface="メイリオ" panose="020B0604030504040204" pitchFamily="50" charset="-128"/>
                <a:ea typeface="メイリオ" panose="020B0604030504040204" pitchFamily="50" charset="-128"/>
              </a:rPr>
              <a:t>説明会を開催しました。その時のプレゼンテーション資料や動画は特設サイトに掲載してあります。ご覧いただき、募集中のプログラム</a:t>
            </a:r>
            <a:r>
              <a:rPr lang="en-US" altLang="ja-JP" sz="1200" dirty="0">
                <a:latin typeface="メイリオ" panose="020B0604030504040204" pitchFamily="50" charset="-128"/>
                <a:ea typeface="メイリオ" panose="020B0604030504040204" pitchFamily="50" charset="-128"/>
              </a:rPr>
              <a:t>A</a:t>
            </a:r>
            <a:r>
              <a:rPr lang="ja-JP" altLang="en-US" sz="1200" dirty="0">
                <a:latin typeface="メイリオ" panose="020B0604030504040204" pitchFamily="50" charset="-128"/>
                <a:ea typeface="メイリオ" panose="020B0604030504040204" pitchFamily="50" charset="-128"/>
              </a:rPr>
              <a:t>とプログラム</a:t>
            </a:r>
            <a:r>
              <a:rPr lang="en-US" altLang="ja-JP" sz="1200" dirty="0">
                <a:latin typeface="メイリオ" panose="020B0604030504040204" pitchFamily="50" charset="-128"/>
                <a:ea typeface="メイリオ" panose="020B0604030504040204" pitchFamily="50" charset="-128"/>
              </a:rPr>
              <a:t>B</a:t>
            </a:r>
            <a:r>
              <a:rPr lang="ja-JP" altLang="en-US" sz="1200" dirty="0">
                <a:latin typeface="メイリオ" panose="020B0604030504040204" pitchFamily="50" charset="-128"/>
                <a:ea typeface="メイリオ" panose="020B0604030504040204" pitchFamily="50" charset="-128"/>
              </a:rPr>
              <a:t>への参加を是非ご検討ください。</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ja-JP" altLang="en-US" sz="1200" b="1"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ja-JP" altLang="en-US" sz="1200" dirty="0">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B3C1E877-CCB0-DFC8-AD83-D131DAB56FAC}"/>
              </a:ext>
            </a:extLst>
          </p:cNvPr>
          <p:cNvSpPr/>
          <p:nvPr/>
        </p:nvSpPr>
        <p:spPr>
          <a:xfrm>
            <a:off x="1209558" y="6046015"/>
            <a:ext cx="5999788" cy="375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altLang="ja-JP"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『NPO</a:t>
            </a:r>
            <a:r>
              <a:rPr lang="ja-JP" altLang="en-US"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ロングランフェスタ</a:t>
            </a:r>
            <a:r>
              <a:rPr lang="en-US" altLang="ja-JP"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2024</a:t>
            </a:r>
            <a:r>
              <a:rPr lang="ja-JP" altLang="en-US"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＠新宿</a:t>
            </a:r>
            <a:r>
              <a:rPr lang="ja-JP" altLang="en-US" sz="16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 </a:t>
            </a:r>
            <a:r>
              <a:rPr lang="en-US" altLang="ja-JP" sz="16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a:t>
            </a:r>
            <a:r>
              <a:rPr lang="en-US" altLang="ja-JP"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KICK OFF</a:t>
            </a:r>
            <a:r>
              <a:rPr lang="ja-JP" altLang="en-US" sz="1800" b="1" dirty="0">
                <a:ln w="6350">
                  <a:solidFill>
                    <a:srgbClr val="00206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rPr>
              <a:t>！</a:t>
            </a:r>
            <a:endParaRPr lang="en-US" altLang="ja-JP" sz="1800" b="1" dirty="0">
              <a:ln w="28575">
                <a:solidFill>
                  <a:sysClr val="windowText" lastClr="000000"/>
                </a:solidFill>
              </a:ln>
              <a:solidFill>
                <a:schemeClr val="bg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endParaRPr>
          </a:p>
        </p:txBody>
      </p:sp>
      <p:sp>
        <p:nvSpPr>
          <p:cNvPr id="34" name="object 31">
            <a:extLst>
              <a:ext uri="{FF2B5EF4-FFF2-40B4-BE49-F238E27FC236}">
                <a16:creationId xmlns:a16="http://schemas.microsoft.com/office/drawing/2014/main" id="{229E54E8-4326-7C8A-489E-7481AC79AAA1}"/>
              </a:ext>
            </a:extLst>
          </p:cNvPr>
          <p:cNvSpPr txBox="1"/>
          <p:nvPr/>
        </p:nvSpPr>
        <p:spPr>
          <a:xfrm>
            <a:off x="5875278" y="7138434"/>
            <a:ext cx="2078522" cy="151323"/>
          </a:xfrm>
          <a:prstGeom prst="rect">
            <a:avLst/>
          </a:prstGeom>
        </p:spPr>
        <p:txBody>
          <a:bodyPr vert="horz" wrap="square" lIns="0" tIns="12700" rIns="0" bIns="0" rtlCol="0">
            <a:spAutoFit/>
          </a:bodyPr>
          <a:lstStyle/>
          <a:p>
            <a:pPr>
              <a:lnSpc>
                <a:spcPct val="100000"/>
              </a:lnSpc>
              <a:spcBef>
                <a:spcPts val="100"/>
              </a:spcBef>
              <a:buSzPct val="92857"/>
              <a:tabLst>
                <a:tab pos="180340" algn="l"/>
              </a:tabLst>
            </a:pPr>
            <a:r>
              <a:rPr lang="ja-JP" altLang="en-US" sz="900" b="1" spc="10" dirty="0">
                <a:latin typeface="メイリオ" panose="020B0604030504040204" pitchFamily="50" charset="-128"/>
                <a:ea typeface="メイリオ" panose="020B0604030504040204" pitchFamily="50" charset="-128"/>
                <a:cs typeface="MS PGothic"/>
              </a:rPr>
              <a:t>◆特設サイト</a:t>
            </a:r>
            <a:r>
              <a:rPr sz="900" b="1" dirty="0" err="1">
                <a:latin typeface="メイリオ" panose="020B0604030504040204" pitchFamily="50" charset="-128"/>
                <a:ea typeface="メイリオ" panose="020B0604030504040204" pitchFamily="50" charset="-128"/>
                <a:cs typeface="MS PGothic"/>
              </a:rPr>
              <a:t>は</a:t>
            </a:r>
            <a:r>
              <a:rPr sz="900" b="1" spc="5" dirty="0" err="1">
                <a:latin typeface="メイリオ" panose="020B0604030504040204" pitchFamily="50" charset="-128"/>
                <a:ea typeface="メイリオ" panose="020B0604030504040204" pitchFamily="50" charset="-128"/>
                <a:cs typeface="MS PGothic"/>
              </a:rPr>
              <a:t>こ</a:t>
            </a:r>
            <a:r>
              <a:rPr sz="900" b="1" spc="-5" dirty="0" err="1">
                <a:latin typeface="メイリオ" panose="020B0604030504040204" pitchFamily="50" charset="-128"/>
                <a:ea typeface="メイリオ" panose="020B0604030504040204" pitchFamily="50" charset="-128"/>
                <a:cs typeface="MS PGothic"/>
              </a:rPr>
              <a:t>ちらから</a:t>
            </a:r>
            <a:endParaRPr sz="900" b="1" dirty="0">
              <a:latin typeface="メイリオ" panose="020B0604030504040204" pitchFamily="50" charset="-128"/>
              <a:ea typeface="メイリオ" panose="020B0604030504040204" pitchFamily="50" charset="-128"/>
              <a:cs typeface="MS PGothic"/>
            </a:endParaRPr>
          </a:p>
        </p:txBody>
      </p:sp>
      <p:sp>
        <p:nvSpPr>
          <p:cNvPr id="35" name="テキスト ボックス 34">
            <a:extLst>
              <a:ext uri="{FF2B5EF4-FFF2-40B4-BE49-F238E27FC236}">
                <a16:creationId xmlns:a16="http://schemas.microsoft.com/office/drawing/2014/main" id="{7EA31CDC-B96F-A58E-6B64-3E6FAED47D24}"/>
              </a:ext>
            </a:extLst>
          </p:cNvPr>
          <p:cNvSpPr txBox="1">
            <a:spLocks noChangeArrowheads="1"/>
          </p:cNvSpPr>
          <p:nvPr/>
        </p:nvSpPr>
        <p:spPr bwMode="auto">
          <a:xfrm>
            <a:off x="448292" y="1162674"/>
            <a:ext cx="6539980" cy="560730"/>
          </a:xfrm>
          <a:prstGeom prst="rect">
            <a:avLst/>
          </a:prstGeom>
          <a:noFill/>
          <a:ln w="9525">
            <a:noFill/>
            <a:miter lim="800000"/>
            <a:headEnd/>
            <a:tailEnd/>
          </a:ln>
        </p:spPr>
        <p:txBody>
          <a:bodyPr wrap="square" lIns="59372" tIns="29686" rIns="59372" bIns="29686">
            <a:spAutoFit/>
          </a:bodyPr>
          <a:lstStyle/>
          <a:p>
            <a:pPr defTabSz="914400">
              <a:lnSpc>
                <a:spcPts val="1300"/>
              </a:lnSpc>
            </a:pPr>
            <a:r>
              <a:rPr lang="ja-JP" altLang="en-US" sz="1100" dirty="0">
                <a:latin typeface="メイリオ" pitchFamily="50" charset="-128"/>
                <a:ea typeface="メイリオ" pitchFamily="50" charset="-128"/>
                <a:cs typeface="メイリオ" pitchFamily="50" charset="-128"/>
              </a:rPr>
              <a:t>世代交流を目的とした自主運営の体験型ミュージアム“東京おもちゃ美術館”をはじめ、病児のあそび</a:t>
            </a:r>
            <a:endParaRPr lang="en-US" altLang="ja-JP" sz="1100" dirty="0">
              <a:latin typeface="メイリオ" pitchFamily="50" charset="-128"/>
              <a:ea typeface="メイリオ" pitchFamily="50" charset="-128"/>
              <a:cs typeface="メイリオ" pitchFamily="50" charset="-128"/>
            </a:endParaRPr>
          </a:p>
          <a:p>
            <a:pPr defTabSz="914400">
              <a:lnSpc>
                <a:spcPts val="1300"/>
              </a:lnSpc>
            </a:pPr>
            <a:r>
              <a:rPr lang="ja-JP" altLang="en-US" sz="1100" dirty="0">
                <a:latin typeface="メイリオ" pitchFamily="50" charset="-128"/>
                <a:ea typeface="メイリオ" pitchFamily="50" charset="-128"/>
                <a:cs typeface="メイリオ" pitchFamily="50" charset="-128"/>
              </a:rPr>
              <a:t>支援、全国おもちゃ美術館の設立支援等を通じて、日本に良質な遊びを広めることで、日本全国のさまざまな地域が豊かになるための支援活動を行っています。</a:t>
            </a:r>
            <a:endParaRPr lang="en-US" altLang="ja-JP" sz="1100" dirty="0">
              <a:latin typeface="メイリオ" pitchFamily="50" charset="-128"/>
              <a:ea typeface="メイリオ" pitchFamily="50" charset="-128"/>
              <a:cs typeface="メイリオ" pitchFamily="50" charset="-128"/>
            </a:endParaRPr>
          </a:p>
        </p:txBody>
      </p:sp>
      <p:pic>
        <p:nvPicPr>
          <p:cNvPr id="36" name="図 35">
            <a:extLst>
              <a:ext uri="{FF2B5EF4-FFF2-40B4-BE49-F238E27FC236}">
                <a16:creationId xmlns:a16="http://schemas.microsoft.com/office/drawing/2014/main" id="{FAFCDB7C-A90F-6811-FA71-0EA36F5B51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2766" y="2054924"/>
            <a:ext cx="447954" cy="423646"/>
          </a:xfrm>
          <a:prstGeom prst="rect">
            <a:avLst/>
          </a:prstGeom>
        </p:spPr>
      </p:pic>
      <p:sp>
        <p:nvSpPr>
          <p:cNvPr id="37" name="四角形: 角を丸くする 27">
            <a:extLst>
              <a:ext uri="{FF2B5EF4-FFF2-40B4-BE49-F238E27FC236}">
                <a16:creationId xmlns:a16="http://schemas.microsoft.com/office/drawing/2014/main" id="{6A76FC31-D6D8-33B5-ABAB-574B021BFF12}"/>
              </a:ext>
            </a:extLst>
          </p:cNvPr>
          <p:cNvSpPr/>
          <p:nvPr/>
        </p:nvSpPr>
        <p:spPr>
          <a:xfrm>
            <a:off x="6179809" y="1763584"/>
            <a:ext cx="1083714" cy="229450"/>
          </a:xfrm>
          <a:prstGeom prst="roundRect">
            <a:avLst>
              <a:gd name="adj" fmla="val 5671"/>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lang="ja-JP" altLang="en-US" sz="800" b="1" dirty="0">
                <a:solidFill>
                  <a:schemeClr val="tx1"/>
                </a:solidFill>
                <a:latin typeface="メイリオ" panose="020B0604030504040204" pitchFamily="50" charset="-128"/>
                <a:ea typeface="メイリオ" panose="020B0604030504040204" pitchFamily="50" charset="-128"/>
              </a:rPr>
              <a:t>申込み</a:t>
            </a:r>
            <a:r>
              <a:rPr kumimoji="1" lang="ja-JP" altLang="en-US" sz="800" b="1" dirty="0">
                <a:solidFill>
                  <a:schemeClr val="tx1"/>
                </a:solidFill>
                <a:latin typeface="メイリオ" panose="020B0604030504040204" pitchFamily="50" charset="-128"/>
                <a:ea typeface="メイリオ" panose="020B0604030504040204" pitchFamily="50" charset="-128"/>
              </a:rPr>
              <a:t>は</a:t>
            </a:r>
            <a:endParaRPr kumimoji="1" lang="en-US" altLang="ja-JP" sz="8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800" b="1" dirty="0">
                <a:solidFill>
                  <a:schemeClr val="tx1"/>
                </a:solidFill>
                <a:latin typeface="メイリオ" panose="020B0604030504040204" pitchFamily="50" charset="-128"/>
                <a:ea typeface="メイリオ" panose="020B0604030504040204" pitchFamily="50" charset="-128"/>
              </a:rPr>
              <a:t>こちらから</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sp>
        <p:nvSpPr>
          <p:cNvPr id="38" name="雲 37">
            <a:extLst>
              <a:ext uri="{FF2B5EF4-FFF2-40B4-BE49-F238E27FC236}">
                <a16:creationId xmlns:a16="http://schemas.microsoft.com/office/drawing/2014/main" id="{8D0A540D-255E-693B-469D-8681CC85B767}"/>
              </a:ext>
            </a:extLst>
          </p:cNvPr>
          <p:cNvSpPr/>
          <p:nvPr/>
        </p:nvSpPr>
        <p:spPr>
          <a:xfrm rot="21029234">
            <a:off x="128242" y="260727"/>
            <a:ext cx="1830613" cy="861453"/>
          </a:xfrm>
          <a:prstGeom prst="cloud">
            <a:avLst/>
          </a:prstGeom>
          <a:solidFill>
            <a:schemeClr val="bg1"/>
          </a:solidFill>
          <a:ln>
            <a:solidFill>
              <a:srgbClr val="B009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a:solidFill>
                  <a:srgbClr val="B00909"/>
                </a:solidFill>
                <a:latin typeface="HG丸ｺﾞｼｯｸM-PRO" panose="020F0600000000000000" pitchFamily="50" charset="-128"/>
                <a:ea typeface="HG丸ｺﾞｼｯｸM-PRO" panose="020F0600000000000000" pitchFamily="50" charset="-128"/>
              </a:rPr>
              <a:t>NPO</a:t>
            </a:r>
            <a:r>
              <a:rPr kumimoji="1" lang="ja-JP" altLang="en-US" sz="1800" b="1" dirty="0">
                <a:solidFill>
                  <a:srgbClr val="B00909"/>
                </a:solidFill>
                <a:latin typeface="HG丸ｺﾞｼｯｸM-PRO" panose="020F0600000000000000" pitchFamily="50" charset="-128"/>
                <a:ea typeface="HG丸ｺﾞｼｯｸM-PRO" panose="020F0600000000000000" pitchFamily="50" charset="-128"/>
              </a:rPr>
              <a:t>団体紹介</a:t>
            </a:r>
            <a:r>
              <a:rPr kumimoji="1" lang="en-US" altLang="ja-JP" sz="1800" b="1" dirty="0">
                <a:solidFill>
                  <a:srgbClr val="B00909"/>
                </a:solidFill>
                <a:latin typeface="HG丸ｺﾞｼｯｸM-PRO" panose="020F0600000000000000" pitchFamily="50" charset="-128"/>
                <a:ea typeface="HG丸ｺﾞｼｯｸM-PRO" panose="020F0600000000000000" pitchFamily="50" charset="-128"/>
              </a:rPr>
              <a:t>!</a:t>
            </a:r>
            <a:endParaRPr kumimoji="1" lang="ja-JP" altLang="en-US" sz="1800" b="1" dirty="0">
              <a:solidFill>
                <a:srgbClr val="B00909"/>
              </a:solidFill>
              <a:latin typeface="HG丸ｺﾞｼｯｸM-PRO" panose="020F0600000000000000" pitchFamily="50" charset="-128"/>
              <a:ea typeface="HG丸ｺﾞｼｯｸM-PRO" panose="020F0600000000000000" pitchFamily="50" charset="-128"/>
            </a:endParaRPr>
          </a:p>
        </p:txBody>
      </p:sp>
      <p:sp>
        <p:nvSpPr>
          <p:cNvPr id="39" name="テキスト ボックス 38">
            <a:extLst>
              <a:ext uri="{FF2B5EF4-FFF2-40B4-BE49-F238E27FC236}">
                <a16:creationId xmlns:a16="http://schemas.microsoft.com/office/drawing/2014/main" id="{2705BFC5-64FD-9C0A-BBC9-2F9E445956D5}"/>
              </a:ext>
            </a:extLst>
          </p:cNvPr>
          <p:cNvSpPr txBox="1"/>
          <p:nvPr/>
        </p:nvSpPr>
        <p:spPr>
          <a:xfrm>
            <a:off x="129263" y="4220610"/>
            <a:ext cx="3755483" cy="1623521"/>
          </a:xfrm>
          <a:prstGeom prst="rect">
            <a:avLst/>
          </a:prstGeom>
          <a:noFill/>
        </p:spPr>
        <p:txBody>
          <a:bodyPr wrap="square">
            <a:spAutoFit/>
          </a:bodyPr>
          <a:lstStyle/>
          <a:p>
            <a:pPr algn="l" fontAlgn="base">
              <a:lnSpc>
                <a:spcPts val="1500"/>
              </a:lnSpc>
            </a:pP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　時：</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12</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日（水）</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19</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30</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21</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30</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会　場：</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CR</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ファクトリー田町オフィス</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mingle</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内　容：コミュニティの立ち上げ方・つくり方・まわし方</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参加費：</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2,200</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円</a:t>
            </a:r>
            <a:endPar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ts val="1500"/>
              </a:lnSpc>
            </a:pP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定　員</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15</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名</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申込</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み</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主催者</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HP</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の申込</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み</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フォームから</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fontAlgn="base">
              <a:lnSpc>
                <a:spcPts val="1500"/>
              </a:lnSpc>
            </a:pP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E-mail</a:t>
            </a: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event</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crfactory.com</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fontAlgn="base">
              <a:lnSpc>
                <a:spcPts val="1500"/>
              </a:lnSpc>
            </a:pPr>
            <a:r>
              <a:rPr lang="ja-JP" altLang="ja-JP" sz="1050" kern="100" dirty="0">
                <a:solidFill>
                  <a:srgbClr val="000000"/>
                </a:solidFill>
                <a:effectLst/>
                <a:highlight>
                  <a:srgbClr val="FFFFFF"/>
                </a:highligh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00" dirty="0">
                <a:solidFill>
                  <a:srgbClr val="000000"/>
                </a:solidFill>
                <a:effectLst/>
                <a:highlight>
                  <a:srgbClr val="FFFFFF"/>
                </a:highlight>
                <a:latin typeface="メイリオ" panose="020B0604030504040204" pitchFamily="50" charset="-128"/>
                <a:ea typeface="メイリオ" panose="020B0604030504040204" pitchFamily="50" charset="-128"/>
                <a:cs typeface="Times New Roman" panose="02020603050405020304" pitchFamily="18" charset="0"/>
              </a:rPr>
              <a:t>H     P</a:t>
            </a:r>
            <a:r>
              <a:rPr lang="ja-JP" altLang="ja-JP" sz="1050" kern="100" dirty="0">
                <a:solidFill>
                  <a:srgbClr val="000000"/>
                </a:solidFill>
                <a:effectLst/>
                <a:highlight>
                  <a:srgbClr val="FFFFFF"/>
                </a:highligh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00" dirty="0">
                <a:solidFill>
                  <a:srgbClr val="000000"/>
                </a:solidFill>
                <a:effectLst/>
                <a:highlight>
                  <a:srgbClr val="FFFFFF"/>
                </a:highlight>
                <a:latin typeface="メイリオ" panose="020B0604030504040204" pitchFamily="50" charset="-128"/>
                <a:ea typeface="メイリオ" panose="020B0604030504040204" pitchFamily="50" charset="-128"/>
                <a:cs typeface="Times New Roman" panose="02020603050405020304" pitchFamily="18" charset="0"/>
              </a:rPr>
              <a:t>https://crfactory.com/</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0" name="テキスト ボックス 39">
            <a:extLst>
              <a:ext uri="{FF2B5EF4-FFF2-40B4-BE49-F238E27FC236}">
                <a16:creationId xmlns:a16="http://schemas.microsoft.com/office/drawing/2014/main" id="{54DC05F4-72B8-95B7-F5D7-C65B51E4AF17}"/>
              </a:ext>
            </a:extLst>
          </p:cNvPr>
          <p:cNvSpPr txBox="1"/>
          <p:nvPr/>
        </p:nvSpPr>
        <p:spPr>
          <a:xfrm>
            <a:off x="3745746" y="4235374"/>
            <a:ext cx="3570143" cy="1623521"/>
          </a:xfrm>
          <a:prstGeom prst="rect">
            <a:avLst/>
          </a:prstGeom>
          <a:noFill/>
        </p:spPr>
        <p:txBody>
          <a:bodyPr wrap="square">
            <a:spAutoFit/>
          </a:bodyPr>
          <a:lstStyle/>
          <a:p>
            <a:pPr algn="l" fontAlgn="base">
              <a:lnSpc>
                <a:spcPts val="1500"/>
              </a:lnSpc>
            </a:pP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日　時：</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22</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日 （土）</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10</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00</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12</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00</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会　場：</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協働ステーション中央</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2F</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会議室　</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内　容：ストレスと上手につきあう方法を学ぶ</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参加費：</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3,000</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円</a:t>
            </a:r>
            <a:endPar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ts val="1500"/>
              </a:lnSpc>
            </a:pPr>
            <a:r>
              <a:rPr lang="ja-JP" altLang="en-US" sz="1050" dirty="0">
                <a:solidFill>
                  <a:srgbClr val="000000"/>
                </a:solidFill>
                <a:latin typeface="游明朝" panose="02020400000000000000" pitchFamily="18" charset="-128"/>
                <a:ea typeface="メイリオ" panose="020B0604030504040204" pitchFamily="50" charset="-128"/>
                <a:cs typeface="Times New Roman" panose="02020603050405020304" pitchFamily="18" charset="0"/>
              </a:rPr>
              <a:t>定    員：</a:t>
            </a:r>
            <a:r>
              <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20</a:t>
            </a:r>
            <a:r>
              <a:rPr lang="ja-JP" altLang="en-US"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名</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申込</a:t>
            </a:r>
            <a:r>
              <a:rPr lang="ja-JP" altLang="en-US"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み</a:t>
            </a:r>
            <a:r>
              <a:rPr lang="ja-JP" altLang="ja-JP"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a:t>
            </a:r>
            <a:r>
              <a:rPr lang="ja-JP" altLang="en-US" sz="1050"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主催者の</a:t>
            </a:r>
            <a:r>
              <a:rPr lang="en-US" altLang="ja-JP" sz="105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HP</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の申込</a:t>
            </a:r>
            <a:r>
              <a:rPr lang="ja-JP" altLang="en-US"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み</a:t>
            </a:r>
            <a:r>
              <a:rPr lang="ja-JP"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フォームから</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E-mail</a:t>
            </a: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office@ccnj.info</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fontAlgn="base">
              <a:lnSpc>
                <a:spcPts val="1500"/>
              </a:lnSpc>
            </a:pP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H     P</a:t>
            </a:r>
            <a:r>
              <a:rPr lang="ja-JP" altLang="ja-JP" sz="1050" kern="1200" dirty="0">
                <a:solidFill>
                  <a:srgbClr val="000000"/>
                </a:solidFill>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50"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http://ccnj.info/index.php</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41" name="図 40">
            <a:extLst>
              <a:ext uri="{FF2B5EF4-FFF2-40B4-BE49-F238E27FC236}">
                <a16:creationId xmlns:a16="http://schemas.microsoft.com/office/drawing/2014/main" id="{948601E7-A20E-7861-3987-37495526724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72735" y="5333430"/>
            <a:ext cx="457934" cy="457934"/>
          </a:xfrm>
          <a:prstGeom prst="rect">
            <a:avLst/>
          </a:prstGeom>
          <a:noFill/>
          <a:ln>
            <a:noFill/>
          </a:ln>
        </p:spPr>
      </p:pic>
      <p:sp>
        <p:nvSpPr>
          <p:cNvPr id="42" name="テキスト ボックス 41">
            <a:extLst>
              <a:ext uri="{FF2B5EF4-FFF2-40B4-BE49-F238E27FC236}">
                <a16:creationId xmlns:a16="http://schemas.microsoft.com/office/drawing/2014/main" id="{39F07124-E3A3-D663-72B9-32E4DAB08604}"/>
              </a:ext>
            </a:extLst>
          </p:cNvPr>
          <p:cNvSpPr txBox="1"/>
          <p:nvPr/>
        </p:nvSpPr>
        <p:spPr>
          <a:xfrm>
            <a:off x="3868207" y="3855149"/>
            <a:ext cx="3099059" cy="469359"/>
          </a:xfrm>
          <a:prstGeom prst="rect">
            <a:avLst/>
          </a:prstGeom>
          <a:noFill/>
        </p:spPr>
        <p:txBody>
          <a:bodyPr wrap="square">
            <a:spAutoFit/>
          </a:bodyPr>
          <a:lstStyle/>
          <a:p>
            <a:pPr fontAlgn="base">
              <a:lnSpc>
                <a:spcPts val="1500"/>
              </a:lnSpc>
            </a:pPr>
            <a:r>
              <a:rPr lang="en-US" altLang="ja-JP" sz="1050" b="1" kern="0" dirty="0">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50" b="1" kern="0" dirty="0">
                <a:effectLst/>
                <a:latin typeface="メイリオ" panose="020B0604030504040204" pitchFamily="50" charset="-128"/>
                <a:ea typeface="メイリオ" panose="020B0604030504040204" pitchFamily="50" charset="-128"/>
                <a:cs typeface="ＭＳ Ｐゴシック" panose="020B0600070205080204" pitchFamily="50" charset="-128"/>
              </a:rPr>
              <a:t>コミュニティ・カウンセラー・ネットワーク</a:t>
            </a:r>
            <a:endPar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fontAlgn="base">
              <a:lnSpc>
                <a:spcPts val="1500"/>
              </a:lnSpc>
            </a:pPr>
            <a:r>
              <a:rPr lang="ja-JP" altLang="ja-JP" sz="1050" b="1"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「ストレスマネジメント基礎講座」</a:t>
            </a:r>
            <a:endPar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pic>
        <p:nvPicPr>
          <p:cNvPr id="43" name="図 42">
            <a:extLst>
              <a:ext uri="{FF2B5EF4-FFF2-40B4-BE49-F238E27FC236}">
                <a16:creationId xmlns:a16="http://schemas.microsoft.com/office/drawing/2014/main" id="{78A2E0E9-7EDD-2F04-75A5-7DF819430609}"/>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89491" y="5300084"/>
            <a:ext cx="487793" cy="487793"/>
          </a:xfrm>
          <a:prstGeom prst="rect">
            <a:avLst/>
          </a:prstGeom>
          <a:noFill/>
          <a:ln>
            <a:noFill/>
          </a:ln>
        </p:spPr>
      </p:pic>
      <p:sp>
        <p:nvSpPr>
          <p:cNvPr id="44" name="テキスト ボックス 43">
            <a:extLst>
              <a:ext uri="{FF2B5EF4-FFF2-40B4-BE49-F238E27FC236}">
                <a16:creationId xmlns:a16="http://schemas.microsoft.com/office/drawing/2014/main" id="{CED74864-A97D-5F30-67C6-AEF8C225E828}"/>
              </a:ext>
            </a:extLst>
          </p:cNvPr>
          <p:cNvSpPr txBox="1"/>
          <p:nvPr/>
        </p:nvSpPr>
        <p:spPr>
          <a:xfrm>
            <a:off x="695072" y="3864969"/>
            <a:ext cx="2749230" cy="469359"/>
          </a:xfrm>
          <a:prstGeom prst="rect">
            <a:avLst/>
          </a:prstGeom>
          <a:noFill/>
        </p:spPr>
        <p:txBody>
          <a:bodyPr wrap="square">
            <a:spAutoFit/>
          </a:bodyPr>
          <a:lstStyle/>
          <a:p>
            <a:pPr fontAlgn="base">
              <a:lnSpc>
                <a:spcPts val="1500"/>
              </a:lnSpc>
            </a:pPr>
            <a:r>
              <a:rPr lang="en-US" altLang="ja-JP" sz="1050" b="1" kern="1200" dirty="0">
                <a:solidFill>
                  <a:srgbClr val="000000"/>
                </a:solidFill>
                <a:effectLst/>
                <a:latin typeface="HGP創英角ｺﾞｼｯｸUB" panose="020B0900000000000000" pitchFamily="50" charset="-128"/>
                <a:ea typeface="游明朝" panose="02020400000000000000" pitchFamily="18" charset="-128"/>
                <a:cs typeface="Times New Roman" panose="02020603050405020304" pitchFamily="18" charset="0"/>
              </a:rPr>
              <a:t>                </a:t>
            </a:r>
            <a:r>
              <a:rPr lang="en-US" altLang="ja-JP" sz="1050" b="1"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CR</a:t>
            </a:r>
            <a:r>
              <a:rPr lang="ja-JP" altLang="ja-JP" sz="1050" b="1"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ファクトリー</a:t>
            </a:r>
            <a:endPar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fontAlgn="base">
              <a:lnSpc>
                <a:spcPts val="1500"/>
              </a:lnSpc>
            </a:pPr>
            <a:r>
              <a:rPr lang="ja-JP" altLang="ja-JP" sz="1050" b="1" kern="1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「コミュニティスタートアップ講座」</a:t>
            </a:r>
            <a:endPar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5" name="四角形: 角を丸くする 44">
            <a:extLst>
              <a:ext uri="{FF2B5EF4-FFF2-40B4-BE49-F238E27FC236}">
                <a16:creationId xmlns:a16="http://schemas.microsoft.com/office/drawing/2014/main" id="{FAB3AD4A-7DBD-E563-92EF-018AECE6B988}"/>
              </a:ext>
            </a:extLst>
          </p:cNvPr>
          <p:cNvSpPr/>
          <p:nvPr/>
        </p:nvSpPr>
        <p:spPr>
          <a:xfrm>
            <a:off x="2793597" y="5147717"/>
            <a:ext cx="996419" cy="281590"/>
          </a:xfrm>
          <a:prstGeom prst="roundRect">
            <a:avLst>
              <a:gd name="adj" fmla="val 5671"/>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HP</a:t>
            </a:r>
            <a:r>
              <a:rPr kumimoji="1" lang="ja-JP" altLang="en-US" sz="800" b="1" dirty="0">
                <a:solidFill>
                  <a:schemeClr val="tx1"/>
                </a:solidFill>
                <a:latin typeface="メイリオ" panose="020B0604030504040204" pitchFamily="50" charset="-128"/>
                <a:ea typeface="メイリオ" panose="020B0604030504040204" pitchFamily="50" charset="-128"/>
              </a:rPr>
              <a:t>はこちらから</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sp>
        <p:nvSpPr>
          <p:cNvPr id="46" name="四角形: 角を丸くする 45">
            <a:extLst>
              <a:ext uri="{FF2B5EF4-FFF2-40B4-BE49-F238E27FC236}">
                <a16:creationId xmlns:a16="http://schemas.microsoft.com/office/drawing/2014/main" id="{ECFF266A-BB9F-83A3-2ED7-2CF1B8404942}"/>
              </a:ext>
            </a:extLst>
          </p:cNvPr>
          <p:cNvSpPr/>
          <p:nvPr/>
        </p:nvSpPr>
        <p:spPr>
          <a:xfrm>
            <a:off x="6316282" y="5124153"/>
            <a:ext cx="996419" cy="281590"/>
          </a:xfrm>
          <a:prstGeom prst="roundRect">
            <a:avLst>
              <a:gd name="adj" fmla="val 5671"/>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en-US" altLang="ja-JP" sz="800" b="1" dirty="0">
                <a:solidFill>
                  <a:schemeClr val="tx1"/>
                </a:solidFill>
                <a:latin typeface="メイリオ" panose="020B0604030504040204" pitchFamily="50" charset="-128"/>
                <a:ea typeface="メイリオ" panose="020B0604030504040204" pitchFamily="50" charset="-128"/>
              </a:rPr>
              <a:t>HP</a:t>
            </a:r>
            <a:r>
              <a:rPr kumimoji="1" lang="ja-JP" altLang="en-US" sz="800" b="1" dirty="0">
                <a:solidFill>
                  <a:schemeClr val="tx1"/>
                </a:solidFill>
                <a:latin typeface="メイリオ" panose="020B0604030504040204" pitchFamily="50" charset="-128"/>
                <a:ea typeface="メイリオ" panose="020B0604030504040204" pitchFamily="50" charset="-128"/>
              </a:rPr>
              <a:t>はこちらから</a:t>
            </a:r>
            <a:endParaRPr kumimoji="1" lang="en-US" altLang="ja-JP" sz="800" b="1" dirty="0">
              <a:solidFill>
                <a:schemeClr val="tx1"/>
              </a:solidFill>
              <a:latin typeface="メイリオ" panose="020B0604030504040204" pitchFamily="50" charset="-128"/>
              <a:ea typeface="メイリオ" panose="020B0604030504040204" pitchFamily="50" charset="-128"/>
            </a:endParaRPr>
          </a:p>
        </p:txBody>
      </p:sp>
      <p:cxnSp>
        <p:nvCxnSpPr>
          <p:cNvPr id="47" name="直線コネクタ 46">
            <a:extLst>
              <a:ext uri="{FF2B5EF4-FFF2-40B4-BE49-F238E27FC236}">
                <a16:creationId xmlns:a16="http://schemas.microsoft.com/office/drawing/2014/main" id="{02ACD8D3-ECCC-F8F5-8570-2CF0E0E58BD5}"/>
              </a:ext>
            </a:extLst>
          </p:cNvPr>
          <p:cNvCxnSpPr>
            <a:cxnSpLocks/>
            <a:stCxn id="28" idx="0"/>
            <a:endCxn id="28" idx="2"/>
          </p:cNvCxnSpPr>
          <p:nvPr/>
        </p:nvCxnSpPr>
        <p:spPr>
          <a:xfrm>
            <a:off x="3734071" y="3869014"/>
            <a:ext cx="0" cy="1975117"/>
          </a:xfrm>
          <a:prstGeom prst="line">
            <a:avLst/>
          </a:prstGeom>
          <a:ln w="28575">
            <a:solidFill>
              <a:srgbClr val="CC00CC"/>
            </a:solidFill>
          </a:ln>
        </p:spPr>
        <p:style>
          <a:lnRef idx="1">
            <a:schemeClr val="accent1"/>
          </a:lnRef>
          <a:fillRef idx="0">
            <a:schemeClr val="accent1"/>
          </a:fillRef>
          <a:effectRef idx="0">
            <a:schemeClr val="accent1"/>
          </a:effectRef>
          <a:fontRef idx="minor">
            <a:schemeClr val="tx1"/>
          </a:fontRef>
        </p:style>
      </p:cxnSp>
      <p:pic>
        <p:nvPicPr>
          <p:cNvPr id="48" name="Picture 2" descr="C:\Users\S_Center\Desktop\75996251f3ce17c6f13125a312e19485768af504.png">
            <a:extLst>
              <a:ext uri="{FF2B5EF4-FFF2-40B4-BE49-F238E27FC236}">
                <a16:creationId xmlns:a16="http://schemas.microsoft.com/office/drawing/2014/main" id="{37B184A8-DBB1-5A13-F9F0-4F6A60FDCF0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26374" y="7353423"/>
            <a:ext cx="645203" cy="645203"/>
          </a:xfrm>
          <a:prstGeom prst="rect">
            <a:avLst/>
          </a:prstGeom>
          <a:noFill/>
          <a:extLst>
            <a:ext uri="{909E8E84-426E-40DD-AFC4-6F175D3DCCD1}">
              <a14:hiddenFill xmlns:a14="http://schemas.microsoft.com/office/drawing/2010/main">
                <a:solidFill>
                  <a:srgbClr val="FFFFFF"/>
                </a:solidFill>
              </a14:hiddenFill>
            </a:ext>
          </a:extLst>
        </p:spPr>
      </p:pic>
      <p:sp>
        <p:nvSpPr>
          <p:cNvPr id="49" name="正方形/長方形 48">
            <a:extLst>
              <a:ext uri="{FF2B5EF4-FFF2-40B4-BE49-F238E27FC236}">
                <a16:creationId xmlns:a16="http://schemas.microsoft.com/office/drawing/2014/main" id="{6554A0C0-D60E-9134-B9CC-DF7B4A3277B9}"/>
              </a:ext>
            </a:extLst>
          </p:cNvPr>
          <p:cNvSpPr/>
          <p:nvPr/>
        </p:nvSpPr>
        <p:spPr>
          <a:xfrm>
            <a:off x="194554" y="3841155"/>
            <a:ext cx="3433516" cy="2027833"/>
          </a:xfrm>
          <a:prstGeom prst="rect">
            <a:avLst/>
          </a:prstGeom>
          <a:noFill/>
          <a:ln>
            <a:no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0" name="雲 49">
            <a:extLst>
              <a:ext uri="{FF2B5EF4-FFF2-40B4-BE49-F238E27FC236}">
                <a16:creationId xmlns:a16="http://schemas.microsoft.com/office/drawing/2014/main" id="{99F306B1-BC3C-AD43-088F-1DE863C5DA3A}"/>
              </a:ext>
            </a:extLst>
          </p:cNvPr>
          <p:cNvSpPr/>
          <p:nvPr/>
        </p:nvSpPr>
        <p:spPr>
          <a:xfrm rot="21219137">
            <a:off x="23706" y="6037743"/>
            <a:ext cx="1357491" cy="569113"/>
          </a:xfrm>
          <a:prstGeom prst="cloud">
            <a:avLst/>
          </a:prstGeom>
          <a:solidFill>
            <a:schemeClr val="bg1"/>
          </a:solidFill>
          <a:ln>
            <a:solidFill>
              <a:srgbClr val="B009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B00909"/>
                </a:solidFill>
                <a:latin typeface="HG丸ｺﾞｼｯｸM-PRO" panose="020F0600000000000000" pitchFamily="50" charset="-128"/>
                <a:ea typeface="HG丸ｺﾞｼｯｸM-PRO" panose="020F0600000000000000" pitchFamily="50" charset="-128"/>
              </a:rPr>
              <a:t>参加</a:t>
            </a:r>
            <a:r>
              <a:rPr kumimoji="1" lang="ja-JP" altLang="en-US" sz="1200" b="1" dirty="0">
                <a:solidFill>
                  <a:srgbClr val="B00909"/>
                </a:solidFill>
                <a:latin typeface="HG丸ｺﾞｼｯｸM-PRO" panose="020F0600000000000000" pitchFamily="50" charset="-128"/>
                <a:ea typeface="HG丸ｺﾞｼｯｸM-PRO" panose="020F0600000000000000" pitchFamily="50" charset="-128"/>
              </a:rPr>
              <a:t>団体募集中</a:t>
            </a:r>
            <a:r>
              <a:rPr kumimoji="1" lang="en-US" altLang="ja-JP" sz="1200" b="1" dirty="0">
                <a:solidFill>
                  <a:srgbClr val="B00909"/>
                </a:solidFill>
                <a:latin typeface="HG丸ｺﾞｼｯｸM-PRO" panose="020F0600000000000000" pitchFamily="50" charset="-128"/>
                <a:ea typeface="HG丸ｺﾞｼｯｸM-PRO" panose="020F0600000000000000" pitchFamily="50" charset="-128"/>
              </a:rPr>
              <a:t>!</a:t>
            </a:r>
            <a:endParaRPr kumimoji="1" lang="ja-JP" altLang="en-US" sz="1200" b="1" dirty="0">
              <a:solidFill>
                <a:srgbClr val="B00909"/>
              </a:solidFill>
              <a:latin typeface="HG丸ｺﾞｼｯｸM-PRO" panose="020F0600000000000000" pitchFamily="50" charset="-128"/>
              <a:ea typeface="HG丸ｺﾞｼｯｸM-PRO" panose="020F0600000000000000" pitchFamily="50" charset="-128"/>
            </a:endParaRPr>
          </a:p>
        </p:txBody>
      </p:sp>
      <p:grpSp>
        <p:nvGrpSpPr>
          <p:cNvPr id="51" name="グループ化 30">
            <a:extLst>
              <a:ext uri="{FF2B5EF4-FFF2-40B4-BE49-F238E27FC236}">
                <a16:creationId xmlns:a16="http://schemas.microsoft.com/office/drawing/2014/main" id="{95367D58-5C52-1546-CC69-FFD5B97451A9}"/>
              </a:ext>
            </a:extLst>
          </p:cNvPr>
          <p:cNvGrpSpPr>
            <a:grpSpLocks/>
          </p:cNvGrpSpPr>
          <p:nvPr/>
        </p:nvGrpSpPr>
        <p:grpSpPr bwMode="auto">
          <a:xfrm>
            <a:off x="111022" y="8361951"/>
            <a:ext cx="3871916" cy="2135392"/>
            <a:chOff x="9011094" y="7516199"/>
            <a:chExt cx="3789940" cy="1751293"/>
          </a:xfrm>
        </p:grpSpPr>
        <p:sp>
          <p:nvSpPr>
            <p:cNvPr id="52" name="正方形/長方形 31">
              <a:extLst>
                <a:ext uri="{FF2B5EF4-FFF2-40B4-BE49-F238E27FC236}">
                  <a16:creationId xmlns:a16="http://schemas.microsoft.com/office/drawing/2014/main" id="{67D68061-B19D-9255-3CB4-615FC7BBD119}"/>
                </a:ext>
              </a:extLst>
            </p:cNvPr>
            <p:cNvSpPr>
              <a:spLocks noChangeArrowheads="1"/>
            </p:cNvSpPr>
            <p:nvPr/>
          </p:nvSpPr>
          <p:spPr bwMode="auto">
            <a:xfrm>
              <a:off x="9011094" y="7522232"/>
              <a:ext cx="3789940" cy="1645013"/>
            </a:xfrm>
            <a:prstGeom prst="rect">
              <a:avLst/>
            </a:prstGeom>
            <a:noFill/>
            <a:ln w="9525">
              <a:noFill/>
              <a:miter lim="800000"/>
              <a:headEnd/>
              <a:tailEnd/>
            </a:ln>
          </p:spPr>
          <p:txBody>
            <a:bodyPr wrap="square">
              <a:spAutoFit/>
            </a:bodyPr>
            <a:lstStyle/>
            <a:p>
              <a:pPr algn="ctr">
                <a:lnSpc>
                  <a:spcPts val="1600"/>
                </a:lnSpc>
              </a:pPr>
              <a:r>
                <a:rPr kumimoji="0" lang="ja-JP" altLang="en-US" sz="1000" b="1" dirty="0">
                  <a:solidFill>
                    <a:srgbClr val="000000"/>
                  </a:solidFill>
                  <a:latin typeface="メイリオ" panose="020B0604030504040204" pitchFamily="50" charset="-128"/>
                  <a:ea typeface="メイリオ" panose="020B0604030504040204" pitchFamily="50" charset="-128"/>
                </a:rPr>
                <a:t>新宿区民活動支援サイト</a:t>
              </a:r>
              <a:r>
                <a:rPr kumimoji="0" lang="ja-JP" altLang="en-US" sz="1000" b="1" dirty="0">
                  <a:solidFill>
                    <a:srgbClr val="FF3300"/>
                  </a:solidFill>
                  <a:latin typeface="メイリオ" panose="020B0604030504040204" pitchFamily="50" charset="-128"/>
                  <a:ea typeface="メイリオ" panose="020B0604030504040204" pitchFamily="50" charset="-128"/>
                </a:rPr>
                <a:t>“キラミラネット”</a:t>
              </a:r>
              <a:r>
                <a:rPr kumimoji="0" lang="ja-JP" altLang="en-US" sz="1000" b="1" dirty="0">
                  <a:solidFill>
                    <a:srgbClr val="000000"/>
                  </a:solidFill>
                  <a:latin typeface="メイリオ" panose="020B0604030504040204" pitchFamily="50" charset="-128"/>
                  <a:ea typeface="メイリオ" panose="020B0604030504040204" pitchFamily="50" charset="-128"/>
                </a:rPr>
                <a:t>をご利用ください</a:t>
              </a:r>
              <a:endParaRPr kumimoji="0" lang="en-US" altLang="ja-JP" sz="1000" b="1" dirty="0">
                <a:solidFill>
                  <a:srgbClr val="000000"/>
                </a:solidFill>
                <a:latin typeface="メイリオ" panose="020B0604030504040204" pitchFamily="50" charset="-128"/>
                <a:ea typeface="メイリオ" panose="020B0604030504040204" pitchFamily="50" charset="-128"/>
              </a:endParaRPr>
            </a:p>
            <a:p>
              <a:pPr algn="just">
                <a:lnSpc>
                  <a:spcPts val="1500"/>
                </a:lnSpc>
              </a:pPr>
              <a:r>
                <a:rPr kumimoji="0" lang="ja-JP" altLang="en-US" sz="1000" dirty="0">
                  <a:solidFill>
                    <a:srgbClr val="FF0000"/>
                  </a:solidFill>
                  <a:latin typeface="HGPｺﾞｼｯｸM" pitchFamily="50" charset="-128"/>
                  <a:ea typeface="HGPｺﾞｼｯｸM" pitchFamily="50" charset="-128"/>
                </a:rPr>
                <a:t>　　</a:t>
              </a:r>
              <a:r>
                <a:rPr kumimoji="0" lang="ja-JP" altLang="en-US" sz="1000" dirty="0">
                  <a:solidFill>
                    <a:srgbClr val="000000"/>
                  </a:solidFill>
                  <a:latin typeface="メイリオ" panose="020B0604030504040204" pitchFamily="50" charset="-128"/>
                  <a:ea typeface="メイリオ" panose="020B0604030504040204" pitchFamily="50" charset="-128"/>
                </a:rPr>
                <a:t>新宿区を拠点に行われている地域活動や社会貢献活動、</a:t>
              </a:r>
              <a:r>
                <a:rPr kumimoji="0" lang="en-US" altLang="ja-JP" sz="1000" dirty="0">
                  <a:solidFill>
                    <a:srgbClr val="000000"/>
                  </a:solidFill>
                  <a:latin typeface="メイリオ" panose="020B0604030504040204" pitchFamily="50" charset="-128"/>
                  <a:ea typeface="メイリオ" panose="020B0604030504040204" pitchFamily="50" charset="-128"/>
                </a:rPr>
                <a:t>     </a:t>
              </a:r>
            </a:p>
            <a:p>
              <a:pPr algn="just">
                <a:lnSpc>
                  <a:spcPts val="1500"/>
                </a:lnSpc>
              </a:pPr>
              <a:r>
                <a:rPr kumimoji="0" lang="en-US" altLang="ja-JP" sz="1000" dirty="0">
                  <a:solidFill>
                    <a:srgbClr val="000000"/>
                  </a:solidFill>
                  <a:latin typeface="メイリオ" panose="020B0604030504040204" pitchFamily="50" charset="-128"/>
                  <a:ea typeface="メイリオ" panose="020B0604030504040204" pitchFamily="50" charset="-128"/>
                </a:rPr>
                <a:t>   </a:t>
              </a:r>
              <a:r>
                <a:rPr kumimoji="0" lang="ja-JP" altLang="en-US" sz="1000" dirty="0">
                  <a:solidFill>
                    <a:srgbClr val="000000"/>
                  </a:solidFill>
                  <a:latin typeface="メイリオ" panose="020B0604030504040204" pitchFamily="50" charset="-128"/>
                  <a:ea typeface="メイリオ" panose="020B0604030504040204" pitchFamily="50" charset="-128"/>
                </a:rPr>
                <a:t>趣味、サークル活動など、身近な地域活動の情報を一堂     </a:t>
              </a:r>
              <a:endParaRPr kumimoji="0" lang="en-US" altLang="ja-JP" sz="1000" dirty="0">
                <a:solidFill>
                  <a:srgbClr val="000000"/>
                </a:solidFill>
                <a:latin typeface="メイリオ" panose="020B0604030504040204" pitchFamily="50" charset="-128"/>
                <a:ea typeface="メイリオ" panose="020B0604030504040204" pitchFamily="50" charset="-128"/>
              </a:endParaRPr>
            </a:p>
            <a:p>
              <a:pPr algn="just">
                <a:lnSpc>
                  <a:spcPts val="1500"/>
                </a:lnSpc>
              </a:pPr>
              <a:r>
                <a:rPr kumimoji="0" lang="en-US" altLang="ja-JP" sz="1000" dirty="0">
                  <a:solidFill>
                    <a:srgbClr val="000000"/>
                  </a:solidFill>
                  <a:latin typeface="メイリオ" panose="020B0604030504040204" pitchFamily="50" charset="-128"/>
                  <a:ea typeface="メイリオ" panose="020B0604030504040204" pitchFamily="50" charset="-128"/>
                </a:rPr>
                <a:t>   </a:t>
              </a:r>
              <a:r>
                <a:rPr kumimoji="0" lang="ja-JP" altLang="en-US" sz="1000" dirty="0">
                  <a:solidFill>
                    <a:srgbClr val="000000"/>
                  </a:solidFill>
                  <a:latin typeface="メイリオ" panose="020B0604030504040204" pitchFamily="50" charset="-128"/>
                  <a:ea typeface="メイリオ" panose="020B0604030504040204" pitchFamily="50" charset="-128"/>
                </a:rPr>
                <a:t>に集め、発信する</a:t>
              </a:r>
              <a:r>
                <a:rPr kumimoji="0" lang="en-US" altLang="ja-JP" sz="1000" dirty="0">
                  <a:solidFill>
                    <a:srgbClr val="000000"/>
                  </a:solidFill>
                  <a:latin typeface="メイリオ" panose="020B0604030504040204" pitchFamily="50" charset="-128"/>
                  <a:ea typeface="メイリオ" panose="020B0604030504040204" pitchFamily="50" charset="-128"/>
                </a:rPr>
                <a:t>WEB</a:t>
              </a:r>
              <a:r>
                <a:rPr kumimoji="0" lang="ja-JP" altLang="en-US" sz="1000" dirty="0">
                  <a:solidFill>
                    <a:srgbClr val="000000"/>
                  </a:solidFill>
                  <a:latin typeface="メイリオ" panose="020B0604030504040204" pitchFamily="50" charset="-128"/>
                  <a:ea typeface="メイリオ" panose="020B0604030504040204" pitchFamily="50" charset="-128"/>
                </a:rPr>
                <a:t>サイトです。現在、</a:t>
              </a:r>
              <a:r>
                <a:rPr kumimoji="0" lang="en-US" altLang="ja-JP" sz="1000" dirty="0">
                  <a:solidFill>
                    <a:srgbClr val="000000"/>
                  </a:solidFill>
                  <a:latin typeface="メイリオ" panose="020B0604030504040204" pitchFamily="50" charset="-128"/>
                  <a:ea typeface="メイリオ" panose="020B0604030504040204" pitchFamily="50" charset="-128"/>
                </a:rPr>
                <a:t>WEB</a:t>
              </a:r>
              <a:r>
                <a:rPr kumimoji="0" lang="ja-JP" altLang="en-US" sz="1000" dirty="0">
                  <a:solidFill>
                    <a:srgbClr val="000000"/>
                  </a:solidFill>
                  <a:latin typeface="メイリオ" panose="020B0604030504040204" pitchFamily="50" charset="-128"/>
                  <a:ea typeface="メイリオ" panose="020B0604030504040204" pitchFamily="50" charset="-128"/>
                </a:rPr>
                <a:t>会員を募    </a:t>
              </a:r>
              <a:endParaRPr kumimoji="0" lang="en-US" altLang="ja-JP" sz="1000" dirty="0">
                <a:solidFill>
                  <a:srgbClr val="000000"/>
                </a:solidFill>
                <a:latin typeface="メイリオ" panose="020B0604030504040204" pitchFamily="50" charset="-128"/>
                <a:ea typeface="メイリオ" panose="020B0604030504040204" pitchFamily="50" charset="-128"/>
              </a:endParaRPr>
            </a:p>
            <a:p>
              <a:pPr algn="just">
                <a:lnSpc>
                  <a:spcPts val="1500"/>
                </a:lnSpc>
              </a:pPr>
              <a:r>
                <a:rPr kumimoji="0" lang="en-US" altLang="ja-JP" sz="1000" dirty="0">
                  <a:solidFill>
                    <a:srgbClr val="000000"/>
                  </a:solidFill>
                  <a:latin typeface="メイリオ" panose="020B0604030504040204" pitchFamily="50" charset="-128"/>
                  <a:ea typeface="メイリオ" panose="020B0604030504040204" pitchFamily="50" charset="-128"/>
                </a:rPr>
                <a:t>   </a:t>
              </a:r>
              <a:r>
                <a:rPr kumimoji="0" lang="ja-JP" altLang="en-US" sz="1000" dirty="0">
                  <a:solidFill>
                    <a:srgbClr val="000000"/>
                  </a:solidFill>
                  <a:latin typeface="メイリオ" panose="020B0604030504040204" pitchFamily="50" charset="-128"/>
                  <a:ea typeface="メイリオ" panose="020B0604030504040204" pitchFamily="50" charset="-128"/>
                </a:rPr>
                <a:t>集しています。（登録料は無料です）</a:t>
              </a:r>
            </a:p>
            <a:p>
              <a:pPr>
                <a:lnSpc>
                  <a:spcPts val="1500"/>
                </a:lnSpc>
              </a:pPr>
              <a:r>
                <a:rPr kumimoji="0" lang="ja-JP" altLang="en-US" sz="1000" dirty="0">
                  <a:solidFill>
                    <a:srgbClr val="000000"/>
                  </a:solidFill>
                  <a:latin typeface="メイリオ" panose="020B0604030504040204" pitchFamily="50" charset="-128"/>
                  <a:ea typeface="メイリオ" panose="020B0604030504040204" pitchFamily="50" charset="-128"/>
                </a:rPr>
                <a:t>   </a:t>
              </a:r>
              <a:r>
                <a:rPr kumimoji="0" lang="en-US" altLang="ja-JP" sz="1000" dirty="0">
                  <a:solidFill>
                    <a:srgbClr val="000000"/>
                  </a:solidFill>
                  <a:latin typeface="メイリオ" panose="020B0604030504040204" pitchFamily="50" charset="-128"/>
                  <a:ea typeface="メイリオ" panose="020B0604030504040204" pitchFamily="50" charset="-128"/>
                </a:rPr>
                <a:t>URL</a:t>
              </a:r>
              <a:r>
                <a:rPr kumimoji="0" lang="ja-JP" altLang="en-US" sz="1000" dirty="0">
                  <a:solidFill>
                    <a:srgbClr val="000000"/>
                  </a:solidFill>
                  <a:latin typeface="メイリオ" panose="020B0604030504040204" pitchFamily="50" charset="-128"/>
                  <a:ea typeface="メイリオ" panose="020B0604030504040204" pitchFamily="50" charset="-128"/>
                </a:rPr>
                <a:t>：</a:t>
              </a:r>
              <a:r>
                <a:rPr kumimoji="0" lang="en-US" altLang="ja-JP" sz="1000" dirty="0">
                  <a:solidFill>
                    <a:srgbClr val="000000"/>
                  </a:solidFill>
                  <a:latin typeface="メイリオ" panose="020B0604030504040204" pitchFamily="50" charset="-128"/>
                  <a:ea typeface="メイリオ" panose="020B0604030504040204" pitchFamily="50" charset="-128"/>
                </a:rPr>
                <a:t>https://shinjuku.genki365.net/</a:t>
              </a:r>
            </a:p>
            <a:p>
              <a:pPr>
                <a:lnSpc>
                  <a:spcPts val="1400"/>
                </a:lnSpc>
              </a:pPr>
              <a:r>
                <a:rPr kumimoji="0" lang="ja-JP" altLang="en-US" sz="1000" dirty="0">
                  <a:solidFill>
                    <a:srgbClr val="000000"/>
                  </a:solidFill>
                  <a:latin typeface="メイリオ" panose="020B0604030504040204" pitchFamily="50" charset="-128"/>
                  <a:ea typeface="メイリオ" panose="020B0604030504040204" pitchFamily="50" charset="-128"/>
                </a:rPr>
                <a:t>   問合せ：新宿区地域振興部</a:t>
              </a:r>
              <a:endParaRPr kumimoji="0" lang="en-US" altLang="ja-JP" sz="1000" dirty="0">
                <a:solidFill>
                  <a:srgbClr val="000000"/>
                </a:solidFill>
                <a:latin typeface="メイリオ" panose="020B0604030504040204" pitchFamily="50" charset="-128"/>
                <a:ea typeface="メイリオ" panose="020B0604030504040204" pitchFamily="50" charset="-128"/>
              </a:endParaRPr>
            </a:p>
            <a:p>
              <a:pPr>
                <a:lnSpc>
                  <a:spcPts val="1400"/>
                </a:lnSpc>
              </a:pPr>
              <a:r>
                <a:rPr kumimoji="0" lang="ja-JP" altLang="en-US" sz="1000" dirty="0">
                  <a:solidFill>
                    <a:srgbClr val="000000"/>
                  </a:solidFill>
                  <a:latin typeface="メイリオ" panose="020B0604030504040204" pitchFamily="50" charset="-128"/>
                  <a:ea typeface="メイリオ" panose="020B0604030504040204" pitchFamily="50" charset="-128"/>
                </a:rPr>
                <a:t>　　　　  地域コミュニティ課</a:t>
              </a:r>
              <a:endParaRPr kumimoji="0" lang="en-US" altLang="ja-JP" sz="1000" dirty="0">
                <a:solidFill>
                  <a:srgbClr val="000000"/>
                </a:solidFill>
                <a:latin typeface="メイリオ" panose="020B0604030504040204" pitchFamily="50" charset="-128"/>
                <a:ea typeface="メイリオ" panose="020B0604030504040204" pitchFamily="50" charset="-128"/>
              </a:endParaRPr>
            </a:p>
            <a:p>
              <a:pPr>
                <a:lnSpc>
                  <a:spcPts val="1400"/>
                </a:lnSpc>
              </a:pPr>
              <a:r>
                <a:rPr kumimoji="0" lang="ja-JP" altLang="en-US" sz="1000" dirty="0">
                  <a:solidFill>
                    <a:srgbClr val="000000"/>
                  </a:solidFill>
                  <a:latin typeface="メイリオ" panose="020B0604030504040204" pitchFamily="50" charset="-128"/>
                  <a:ea typeface="メイリオ" panose="020B0604030504040204" pitchFamily="50" charset="-128"/>
                </a:rPr>
                <a:t> </a:t>
              </a:r>
              <a:r>
                <a:rPr kumimoji="0" lang="en-US" altLang="ja-JP" sz="1000" dirty="0">
                  <a:solidFill>
                    <a:srgbClr val="000000"/>
                  </a:solidFill>
                  <a:latin typeface="メイリオ" panose="020B0604030504040204" pitchFamily="50" charset="-128"/>
                  <a:ea typeface="メイリオ" panose="020B0604030504040204" pitchFamily="50" charset="-128"/>
                </a:rPr>
                <a:t>【</a:t>
              </a:r>
              <a:r>
                <a:rPr kumimoji="0" lang="ja-JP" altLang="en-US" sz="1000" dirty="0">
                  <a:solidFill>
                    <a:srgbClr val="000000"/>
                  </a:solidFill>
                  <a:latin typeface="メイリオ" panose="020B0604030504040204" pitchFamily="50" charset="-128"/>
                  <a:ea typeface="メイリオ" panose="020B0604030504040204" pitchFamily="50" charset="-128"/>
                </a:rPr>
                <a:t>電話</a:t>
              </a:r>
              <a:r>
                <a:rPr kumimoji="0" lang="en-US" altLang="ja-JP" sz="1000" dirty="0">
                  <a:solidFill>
                    <a:srgbClr val="000000"/>
                  </a:solidFill>
                  <a:latin typeface="メイリオ" panose="020B0604030504040204" pitchFamily="50" charset="-128"/>
                  <a:ea typeface="メイリオ" panose="020B0604030504040204" pitchFamily="50" charset="-128"/>
                </a:rPr>
                <a:t>】 03-5273-3872</a:t>
              </a:r>
              <a:r>
                <a:rPr kumimoji="0" lang="ja-JP" altLang="en-US" sz="1000" dirty="0">
                  <a:solidFill>
                    <a:srgbClr val="000000"/>
                  </a:solidFill>
                  <a:latin typeface="メイリオ" panose="020B0604030504040204" pitchFamily="50" charset="-128"/>
                  <a:ea typeface="メイリオ" panose="020B0604030504040204" pitchFamily="50" charset="-128"/>
                </a:rPr>
                <a:t>　　　</a:t>
              </a:r>
              <a:endParaRPr kumimoji="0" lang="en-US" altLang="ja-JP" sz="1000" dirty="0">
                <a:solidFill>
                  <a:srgbClr val="000000"/>
                </a:solidFill>
                <a:latin typeface="メイリオ" panose="020B0604030504040204" pitchFamily="50" charset="-128"/>
                <a:ea typeface="メイリオ" panose="020B0604030504040204" pitchFamily="50" charset="-128"/>
              </a:endParaRPr>
            </a:p>
            <a:p>
              <a:pPr>
                <a:lnSpc>
                  <a:spcPts val="1400"/>
                </a:lnSpc>
              </a:pPr>
              <a:r>
                <a:rPr kumimoji="0" lang="en-US" altLang="ja-JP" sz="1000" dirty="0">
                  <a:solidFill>
                    <a:srgbClr val="000000"/>
                  </a:solidFill>
                  <a:latin typeface="メイリオ" panose="020B0604030504040204" pitchFamily="50" charset="-128"/>
                  <a:ea typeface="メイリオ" panose="020B0604030504040204" pitchFamily="50" charset="-128"/>
                </a:rPr>
                <a:t> 【FAX】 03-3209-7455</a:t>
              </a:r>
            </a:p>
          </p:txBody>
        </p:sp>
        <p:sp>
          <p:nvSpPr>
            <p:cNvPr id="53" name="正方形/長方形 52">
              <a:extLst>
                <a:ext uri="{FF2B5EF4-FFF2-40B4-BE49-F238E27FC236}">
                  <a16:creationId xmlns:a16="http://schemas.microsoft.com/office/drawing/2014/main" id="{024E19C9-AA5F-FF19-01B2-981383CD91ED}"/>
                </a:ext>
              </a:extLst>
            </p:cNvPr>
            <p:cNvSpPr/>
            <p:nvPr/>
          </p:nvSpPr>
          <p:spPr>
            <a:xfrm>
              <a:off x="9083013" y="7516199"/>
              <a:ext cx="3570462" cy="1751293"/>
            </a:xfrm>
            <a:prstGeom prst="rect">
              <a:avLst/>
            </a:prstGeom>
            <a:noFill/>
            <a:ln w="19050">
              <a:solidFill>
                <a:srgbClr val="FF6600"/>
              </a:solidFill>
            </a:ln>
          </p:spPr>
          <p:txBody>
            <a:bodyPr wrap="square"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54" name="正方形/長方形 74">
            <a:extLst>
              <a:ext uri="{FF2B5EF4-FFF2-40B4-BE49-F238E27FC236}">
                <a16:creationId xmlns:a16="http://schemas.microsoft.com/office/drawing/2014/main" id="{E8CEDDD7-3AA3-5682-DA41-2DDA01ADB990}"/>
              </a:ext>
            </a:extLst>
          </p:cNvPr>
          <p:cNvSpPr>
            <a:spLocks noChangeArrowheads="1"/>
          </p:cNvSpPr>
          <p:nvPr/>
        </p:nvSpPr>
        <p:spPr bwMode="auto">
          <a:xfrm>
            <a:off x="3868208" y="8361951"/>
            <a:ext cx="3452596" cy="2135393"/>
          </a:xfrm>
          <a:prstGeom prst="rect">
            <a:avLst/>
          </a:prstGeom>
          <a:noFill/>
          <a:ln w="9525">
            <a:noFill/>
            <a:prstDash val="sysDash"/>
            <a:miter lim="800000"/>
            <a:headEnd/>
            <a:tailEnd/>
          </a:ln>
        </p:spPr>
        <p:txBody>
          <a:bodyPr>
            <a:noAutofit/>
          </a:bodyPr>
          <a:lstStyle/>
          <a:p>
            <a:pPr algn="r" defTabSz="914400">
              <a:lnSpc>
                <a:spcPts val="1600"/>
              </a:lnSpc>
              <a:spcAft>
                <a:spcPts val="400"/>
              </a:spcAft>
            </a:pPr>
            <a:r>
              <a:rPr kumimoji="0" lang="ja-JP" altLang="en-US" sz="1050" b="1" dirty="0">
                <a:solidFill>
                  <a:srgbClr val="000000"/>
                </a:solidFill>
                <a:latin typeface="メイリオ" panose="020B0604030504040204" pitchFamily="50" charset="-128"/>
                <a:ea typeface="メイリオ" panose="020B0604030504040204" pitchFamily="50" charset="-128"/>
              </a:rPr>
              <a:t>＜イベント情報</a:t>
            </a:r>
            <a:r>
              <a:rPr kumimoji="0" lang="en-US" altLang="ja-JP" sz="1050" b="1" dirty="0">
                <a:solidFill>
                  <a:srgbClr val="000000"/>
                </a:solidFill>
                <a:latin typeface="メイリオ" panose="020B0604030504040204" pitchFamily="50" charset="-128"/>
                <a:ea typeface="メイリオ" panose="020B0604030504040204" pitchFamily="50" charset="-128"/>
              </a:rPr>
              <a:t>/</a:t>
            </a:r>
            <a:r>
              <a:rPr kumimoji="0" lang="ja-JP" altLang="en-US" sz="1050" b="1" dirty="0">
                <a:solidFill>
                  <a:srgbClr val="000000"/>
                </a:solidFill>
                <a:latin typeface="メイリオ" panose="020B0604030504040204" pitchFamily="50" charset="-128"/>
                <a:ea typeface="メイリオ" panose="020B0604030504040204" pitchFamily="50" charset="-128"/>
              </a:rPr>
              <a:t>ボランティア募集など＞</a:t>
            </a:r>
            <a:endParaRPr kumimoji="0" lang="en-US" altLang="ja-JP" sz="1050" b="1" dirty="0">
              <a:solidFill>
                <a:srgbClr val="000000"/>
              </a:solidFill>
              <a:latin typeface="メイリオ" panose="020B0604030504040204" pitchFamily="50" charset="-128"/>
              <a:ea typeface="メイリオ" panose="020B0604030504040204" pitchFamily="50" charset="-128"/>
            </a:endParaRPr>
          </a:p>
          <a:p>
            <a:pPr algn="just" defTabSz="914400">
              <a:lnSpc>
                <a:spcPts val="1500"/>
              </a:lnSpc>
            </a:pPr>
            <a:r>
              <a:rPr kumimoji="0" lang="ja-JP" altLang="en-US" sz="1050" b="1" dirty="0">
                <a:solidFill>
                  <a:srgbClr val="000000"/>
                </a:solidFill>
                <a:latin typeface="メイリオ" panose="020B0604030504040204" pitchFamily="50" charset="-128"/>
                <a:ea typeface="メイリオ" panose="020B0604030504040204" pitchFamily="50" charset="-128"/>
              </a:rPr>
              <a:t>◆対象期間：</a:t>
            </a:r>
            <a:r>
              <a:rPr kumimoji="0" lang="en-US" altLang="ja-JP" sz="1050" b="1" dirty="0">
                <a:solidFill>
                  <a:srgbClr val="000000"/>
                </a:solidFill>
                <a:latin typeface="メイリオ" panose="020B0604030504040204" pitchFamily="50" charset="-128"/>
                <a:ea typeface="メイリオ" panose="020B0604030504040204" pitchFamily="50" charset="-128"/>
              </a:rPr>
              <a:t>2024</a:t>
            </a:r>
            <a:r>
              <a:rPr kumimoji="0" lang="ja-JP" altLang="en-US" sz="1050" b="1" dirty="0">
                <a:solidFill>
                  <a:srgbClr val="000000"/>
                </a:solidFill>
                <a:latin typeface="メイリオ" panose="020B0604030504040204" pitchFamily="50" charset="-128"/>
                <a:ea typeface="メイリオ" panose="020B0604030504040204" pitchFamily="50" charset="-128"/>
              </a:rPr>
              <a:t>年</a:t>
            </a:r>
            <a:r>
              <a:rPr kumimoji="0" lang="en-US" altLang="ja-JP" sz="1050" b="1" dirty="0">
                <a:solidFill>
                  <a:srgbClr val="000000"/>
                </a:solidFill>
                <a:latin typeface="メイリオ" panose="020B0604030504040204" pitchFamily="50" charset="-128"/>
                <a:ea typeface="メイリオ" panose="020B0604030504040204" pitchFamily="50" charset="-128"/>
              </a:rPr>
              <a:t>6</a:t>
            </a:r>
            <a:r>
              <a:rPr kumimoji="0" lang="ja-JP" altLang="en-US" sz="1050" b="1" dirty="0">
                <a:solidFill>
                  <a:srgbClr val="000000"/>
                </a:solidFill>
                <a:latin typeface="メイリオ" panose="020B0604030504040204" pitchFamily="50" charset="-128"/>
                <a:ea typeface="メイリオ" panose="020B0604030504040204" pitchFamily="50" charset="-128"/>
              </a:rPr>
              <a:t>月</a:t>
            </a:r>
            <a:r>
              <a:rPr kumimoji="0" lang="en-US" altLang="ja-JP" sz="1050" b="1" dirty="0">
                <a:solidFill>
                  <a:srgbClr val="000000"/>
                </a:solidFill>
                <a:latin typeface="メイリオ" panose="020B0604030504040204" pitchFamily="50" charset="-128"/>
                <a:ea typeface="メイリオ" panose="020B0604030504040204" pitchFamily="50" charset="-128"/>
              </a:rPr>
              <a:t>25</a:t>
            </a:r>
            <a:r>
              <a:rPr kumimoji="0" lang="ja-JP" altLang="en-US" sz="1050" b="1" dirty="0">
                <a:solidFill>
                  <a:srgbClr val="000000"/>
                </a:solidFill>
                <a:latin typeface="メイリオ" panose="020B0604030504040204" pitchFamily="50" charset="-128"/>
                <a:ea typeface="メイリオ" panose="020B0604030504040204" pitchFamily="50" charset="-128"/>
              </a:rPr>
              <a:t>日</a:t>
            </a:r>
            <a:r>
              <a:rPr kumimoji="0" lang="en-US" altLang="ja-JP" sz="1050" b="1" dirty="0">
                <a:solidFill>
                  <a:srgbClr val="000000"/>
                </a:solidFill>
                <a:latin typeface="メイリオ" panose="020B0604030504040204" pitchFamily="50" charset="-128"/>
                <a:ea typeface="メイリオ" panose="020B0604030504040204" pitchFamily="50" charset="-128"/>
              </a:rPr>
              <a:t>(</a:t>
            </a:r>
            <a:r>
              <a:rPr kumimoji="0" lang="ja-JP" altLang="en-US" sz="1050" b="1" dirty="0">
                <a:solidFill>
                  <a:srgbClr val="000000"/>
                </a:solidFill>
                <a:latin typeface="メイリオ" panose="020B0604030504040204" pitchFamily="50" charset="-128"/>
                <a:ea typeface="メイリオ" panose="020B0604030504040204" pitchFamily="50" charset="-128"/>
              </a:rPr>
              <a:t>火</a:t>
            </a:r>
            <a:r>
              <a:rPr kumimoji="0" lang="en-US" altLang="ja-JP" sz="1050" b="1" dirty="0">
                <a:solidFill>
                  <a:srgbClr val="000000"/>
                </a:solidFill>
                <a:latin typeface="メイリオ" panose="020B0604030504040204" pitchFamily="50" charset="-128"/>
                <a:ea typeface="メイリオ" panose="020B0604030504040204" pitchFamily="50" charset="-128"/>
              </a:rPr>
              <a:t>)</a:t>
            </a:r>
            <a:r>
              <a:rPr kumimoji="0" lang="ja-JP" altLang="en-US" sz="1050" b="1" dirty="0">
                <a:solidFill>
                  <a:srgbClr val="000000"/>
                </a:solidFill>
                <a:latin typeface="メイリオ" panose="020B0604030504040204" pitchFamily="50" charset="-128"/>
                <a:ea typeface="メイリオ" panose="020B0604030504040204" pitchFamily="50" charset="-128"/>
              </a:rPr>
              <a:t>～</a:t>
            </a:r>
            <a:r>
              <a:rPr kumimoji="0" lang="en-US" altLang="ja-JP" sz="1050" b="1" dirty="0">
                <a:solidFill>
                  <a:srgbClr val="000000"/>
                </a:solidFill>
                <a:latin typeface="メイリオ" panose="020B0604030504040204" pitchFamily="50" charset="-128"/>
                <a:ea typeface="メイリオ" panose="020B0604030504040204" pitchFamily="50" charset="-128"/>
              </a:rPr>
              <a:t>7</a:t>
            </a:r>
            <a:r>
              <a:rPr kumimoji="0" lang="ja-JP" altLang="en-US" sz="1050" b="1" dirty="0">
                <a:solidFill>
                  <a:srgbClr val="000000"/>
                </a:solidFill>
                <a:latin typeface="メイリオ" panose="020B0604030504040204" pitchFamily="50" charset="-128"/>
                <a:ea typeface="メイリオ" panose="020B0604030504040204" pitchFamily="50" charset="-128"/>
              </a:rPr>
              <a:t>月</a:t>
            </a:r>
            <a:r>
              <a:rPr kumimoji="0" lang="en-US" altLang="ja-JP" sz="1050" b="1" dirty="0">
                <a:solidFill>
                  <a:srgbClr val="000000"/>
                </a:solidFill>
                <a:latin typeface="メイリオ" panose="020B0604030504040204" pitchFamily="50" charset="-128"/>
                <a:ea typeface="メイリオ" panose="020B0604030504040204" pitchFamily="50" charset="-128"/>
              </a:rPr>
              <a:t>31</a:t>
            </a:r>
            <a:r>
              <a:rPr kumimoji="0" lang="ja-JP" altLang="en-US" sz="1050" b="1" dirty="0">
                <a:solidFill>
                  <a:srgbClr val="000000"/>
                </a:solidFill>
                <a:latin typeface="メイリオ" panose="020B0604030504040204" pitchFamily="50" charset="-128"/>
                <a:ea typeface="メイリオ" panose="020B0604030504040204" pitchFamily="50" charset="-128"/>
              </a:rPr>
              <a:t>日</a:t>
            </a:r>
            <a:r>
              <a:rPr kumimoji="0" lang="en-US" altLang="ja-JP" sz="1050" b="1" dirty="0">
                <a:solidFill>
                  <a:srgbClr val="000000"/>
                </a:solidFill>
                <a:latin typeface="メイリオ" panose="020B0604030504040204" pitchFamily="50" charset="-128"/>
                <a:ea typeface="メイリオ" panose="020B0604030504040204" pitchFamily="50" charset="-128"/>
              </a:rPr>
              <a:t>(</a:t>
            </a:r>
            <a:r>
              <a:rPr kumimoji="0" lang="ja-JP" altLang="en-US" sz="1050" b="1" dirty="0">
                <a:solidFill>
                  <a:srgbClr val="000000"/>
                </a:solidFill>
                <a:latin typeface="メイリオ" panose="020B0604030504040204" pitchFamily="50" charset="-128"/>
                <a:ea typeface="メイリオ" panose="020B0604030504040204" pitchFamily="50" charset="-128"/>
              </a:rPr>
              <a:t>水</a:t>
            </a:r>
            <a:r>
              <a:rPr kumimoji="0" lang="en-US" altLang="ja-JP" sz="1050" b="1" dirty="0">
                <a:solidFill>
                  <a:srgbClr val="000000"/>
                </a:solidFill>
                <a:latin typeface="メイリオ" panose="020B0604030504040204" pitchFamily="50" charset="-128"/>
                <a:ea typeface="メイリオ" panose="020B0604030504040204" pitchFamily="50" charset="-128"/>
              </a:rPr>
              <a:t>)</a:t>
            </a:r>
          </a:p>
          <a:p>
            <a:pPr algn="just" defTabSz="914400">
              <a:lnSpc>
                <a:spcPts val="1500"/>
              </a:lnSpc>
            </a:pPr>
            <a:r>
              <a:rPr kumimoji="0" lang="ja-JP" altLang="en-US" sz="1050" b="1" dirty="0">
                <a:solidFill>
                  <a:srgbClr val="000000"/>
                </a:solidFill>
                <a:latin typeface="メイリオ" panose="020B0604030504040204" pitchFamily="50" charset="-128"/>
                <a:ea typeface="メイリオ" panose="020B0604030504040204" pitchFamily="50" charset="-128"/>
              </a:rPr>
              <a:t>◆募集締切：</a:t>
            </a:r>
            <a:r>
              <a:rPr kumimoji="0" lang="en-US" altLang="ja-JP" sz="1050" b="1" dirty="0">
                <a:solidFill>
                  <a:srgbClr val="000000"/>
                </a:solidFill>
                <a:latin typeface="メイリオ" panose="020B0604030504040204" pitchFamily="50" charset="-128"/>
                <a:ea typeface="メイリオ" panose="020B0604030504040204" pitchFamily="50" charset="-128"/>
              </a:rPr>
              <a:t>2024</a:t>
            </a:r>
            <a:r>
              <a:rPr kumimoji="0" lang="ja-JP" altLang="en-US" sz="1050" b="1" dirty="0">
                <a:solidFill>
                  <a:srgbClr val="000000"/>
                </a:solidFill>
                <a:latin typeface="メイリオ" panose="020B0604030504040204" pitchFamily="50" charset="-128"/>
                <a:ea typeface="メイリオ" panose="020B0604030504040204" pitchFamily="50" charset="-128"/>
              </a:rPr>
              <a:t>年</a:t>
            </a:r>
            <a:r>
              <a:rPr kumimoji="0" lang="en-US" altLang="ja-JP" sz="1050" b="1" dirty="0">
                <a:solidFill>
                  <a:srgbClr val="000000"/>
                </a:solidFill>
                <a:latin typeface="メイリオ" panose="020B0604030504040204" pitchFamily="50" charset="-128"/>
                <a:ea typeface="メイリオ" panose="020B0604030504040204" pitchFamily="50" charset="-128"/>
              </a:rPr>
              <a:t>5</a:t>
            </a:r>
            <a:r>
              <a:rPr kumimoji="0" lang="ja-JP" altLang="en-US" sz="1050" b="1" dirty="0">
                <a:solidFill>
                  <a:srgbClr val="000000"/>
                </a:solidFill>
                <a:latin typeface="メイリオ" panose="020B0604030504040204" pitchFamily="50" charset="-128"/>
                <a:ea typeface="メイリオ" panose="020B0604030504040204" pitchFamily="50" charset="-128"/>
              </a:rPr>
              <a:t>月</a:t>
            </a:r>
            <a:r>
              <a:rPr kumimoji="0" lang="en-US" altLang="ja-JP" sz="1050" b="1" dirty="0">
                <a:solidFill>
                  <a:srgbClr val="000000"/>
                </a:solidFill>
                <a:latin typeface="メイリオ" panose="020B0604030504040204" pitchFamily="50" charset="-128"/>
                <a:ea typeface="メイリオ" panose="020B0604030504040204" pitchFamily="50" charset="-128"/>
              </a:rPr>
              <a:t>20</a:t>
            </a:r>
            <a:r>
              <a:rPr kumimoji="0" lang="ja-JP" altLang="en-US" sz="1050" b="1" dirty="0">
                <a:solidFill>
                  <a:srgbClr val="000000"/>
                </a:solidFill>
                <a:latin typeface="メイリオ" panose="020B0604030504040204" pitchFamily="50" charset="-128"/>
                <a:ea typeface="メイリオ" panose="020B0604030504040204" pitchFamily="50" charset="-128"/>
              </a:rPr>
              <a:t>日</a:t>
            </a:r>
            <a:r>
              <a:rPr kumimoji="0" lang="en-US" altLang="ja-JP" sz="1050" b="1" dirty="0">
                <a:solidFill>
                  <a:srgbClr val="000000"/>
                </a:solidFill>
                <a:latin typeface="メイリオ" panose="020B0604030504040204" pitchFamily="50" charset="-128"/>
                <a:ea typeface="メイリオ" panose="020B0604030504040204" pitchFamily="50" charset="-128"/>
              </a:rPr>
              <a:t>(</a:t>
            </a:r>
            <a:r>
              <a:rPr kumimoji="0" lang="ja-JP" altLang="en-US" sz="1050" b="1" dirty="0">
                <a:solidFill>
                  <a:srgbClr val="000000"/>
                </a:solidFill>
                <a:latin typeface="メイリオ" panose="020B0604030504040204" pitchFamily="50" charset="-128"/>
                <a:ea typeface="メイリオ" panose="020B0604030504040204" pitchFamily="50" charset="-128"/>
              </a:rPr>
              <a:t>月</a:t>
            </a:r>
            <a:r>
              <a:rPr kumimoji="0" lang="en-US" altLang="ja-JP" sz="1050" b="1" dirty="0">
                <a:solidFill>
                  <a:srgbClr val="000000"/>
                </a:solidFill>
                <a:latin typeface="メイリオ" panose="020B0604030504040204" pitchFamily="50" charset="-128"/>
                <a:ea typeface="メイリオ" panose="020B0604030504040204" pitchFamily="50" charset="-128"/>
              </a:rPr>
              <a:t>)</a:t>
            </a:r>
          </a:p>
          <a:p>
            <a:pPr algn="just" defTabSz="914400">
              <a:lnSpc>
                <a:spcPts val="1500"/>
              </a:lnSpc>
            </a:pPr>
            <a:r>
              <a:rPr kumimoji="0" lang="ja-JP" altLang="en-US" sz="1050" b="1" dirty="0">
                <a:solidFill>
                  <a:srgbClr val="000000"/>
                </a:solidFill>
                <a:latin typeface="メイリオ" panose="020B0604030504040204" pitchFamily="50" charset="-128"/>
                <a:ea typeface="メイリオ" panose="020B0604030504040204" pitchFamily="50" charset="-128"/>
              </a:rPr>
              <a:t>◆対象団体：当センター登録団体、一般利用団体</a:t>
            </a:r>
            <a:endParaRPr kumimoji="0" lang="en-US" altLang="ja-JP" sz="1050" b="1" dirty="0">
              <a:solidFill>
                <a:srgbClr val="000000"/>
              </a:solidFill>
              <a:latin typeface="メイリオ" panose="020B0604030504040204" pitchFamily="50" charset="-128"/>
              <a:ea typeface="メイリオ" panose="020B0604030504040204" pitchFamily="50" charset="-128"/>
            </a:endParaRPr>
          </a:p>
          <a:p>
            <a:pPr algn="just" defTabSz="914400">
              <a:lnSpc>
                <a:spcPts val="1500"/>
              </a:lnSpc>
            </a:pPr>
            <a:r>
              <a:rPr kumimoji="0" lang="ja-JP" altLang="en-US" sz="1050" b="1" dirty="0">
                <a:solidFill>
                  <a:srgbClr val="000000"/>
                </a:solidFill>
                <a:latin typeface="メイリオ" panose="020B0604030504040204" pitchFamily="50" charset="-128"/>
                <a:ea typeface="メイリオ" panose="020B0604030504040204" pitchFamily="50" charset="-128"/>
              </a:rPr>
              <a:t>◆掲載件数：最大</a:t>
            </a:r>
            <a:r>
              <a:rPr kumimoji="0" lang="en-US" altLang="ja-JP" sz="1050" b="1" dirty="0">
                <a:latin typeface="メイリオ" panose="020B0604030504040204" pitchFamily="50" charset="-128"/>
                <a:ea typeface="メイリオ" panose="020B0604030504040204" pitchFamily="50" charset="-128"/>
              </a:rPr>
              <a:t>5</a:t>
            </a:r>
            <a:r>
              <a:rPr kumimoji="0" lang="ja-JP" altLang="en-US" sz="1050" b="1" dirty="0">
                <a:solidFill>
                  <a:srgbClr val="000000"/>
                </a:solidFill>
                <a:latin typeface="メイリオ" panose="020B0604030504040204" pitchFamily="50" charset="-128"/>
                <a:ea typeface="メイリオ" panose="020B0604030504040204" pitchFamily="50" charset="-128"/>
              </a:rPr>
              <a:t>件（</a:t>
            </a:r>
            <a:r>
              <a:rPr kumimoji="0" lang="en-US" altLang="ja-JP" sz="1050" b="1" dirty="0">
                <a:solidFill>
                  <a:srgbClr val="000000"/>
                </a:solidFill>
                <a:latin typeface="メイリオ" panose="020B0604030504040204" pitchFamily="50" charset="-128"/>
                <a:ea typeface="メイリオ" panose="020B0604030504040204" pitchFamily="50" charset="-128"/>
              </a:rPr>
              <a:t>1</a:t>
            </a:r>
            <a:r>
              <a:rPr kumimoji="0" lang="ja-JP" altLang="en-US" sz="1050" b="1" dirty="0">
                <a:solidFill>
                  <a:srgbClr val="000000"/>
                </a:solidFill>
                <a:latin typeface="メイリオ" panose="020B0604030504040204" pitchFamily="50" charset="-128"/>
                <a:ea typeface="メイリオ" panose="020B0604030504040204" pitchFamily="50" charset="-128"/>
              </a:rPr>
              <a:t>団体</a:t>
            </a:r>
            <a:r>
              <a:rPr kumimoji="0" lang="en-US" altLang="ja-JP" sz="1050" b="1" dirty="0">
                <a:solidFill>
                  <a:srgbClr val="000000"/>
                </a:solidFill>
                <a:latin typeface="メイリオ" panose="020B0604030504040204" pitchFamily="50" charset="-128"/>
                <a:ea typeface="メイリオ" panose="020B0604030504040204" pitchFamily="50" charset="-128"/>
              </a:rPr>
              <a:t>1</a:t>
            </a:r>
            <a:r>
              <a:rPr kumimoji="0" lang="ja-JP" altLang="en-US" sz="1050" b="1" dirty="0">
                <a:solidFill>
                  <a:srgbClr val="000000"/>
                </a:solidFill>
                <a:latin typeface="メイリオ" panose="020B0604030504040204" pitchFamily="50" charset="-128"/>
                <a:ea typeface="メイリオ" panose="020B0604030504040204" pitchFamily="50" charset="-128"/>
              </a:rPr>
              <a:t>件掲載できます。応 募が多い場合は、当センターまたは新宿区内のイベント・登録団体のイベントを優先させていただきます。） </a:t>
            </a:r>
            <a:endParaRPr kumimoji="0" lang="en-US" altLang="ja-JP" sz="1050" b="1" dirty="0">
              <a:solidFill>
                <a:srgbClr val="000000"/>
              </a:solidFill>
              <a:latin typeface="メイリオ" panose="020B0604030504040204" pitchFamily="50" charset="-128"/>
              <a:ea typeface="メイリオ" panose="020B0604030504040204" pitchFamily="50" charset="-128"/>
            </a:endParaRPr>
          </a:p>
          <a:p>
            <a:pPr algn="just" defTabSz="914400">
              <a:lnSpc>
                <a:spcPts val="1500"/>
              </a:lnSpc>
            </a:pPr>
            <a:r>
              <a:rPr kumimoji="0" lang="ja-JP" altLang="en-US" sz="1050" b="1" dirty="0">
                <a:solidFill>
                  <a:srgbClr val="000000"/>
                </a:solidFill>
                <a:latin typeface="メイリオ" panose="020B0604030504040204" pitchFamily="50" charset="-128"/>
                <a:ea typeface="メイリオ" panose="020B0604030504040204" pitchFamily="50" charset="-128"/>
              </a:rPr>
              <a:t>◆申込方法：タイトル、日時、場所、参加費、連絡先を当センターまで、メール又は</a:t>
            </a:r>
            <a:r>
              <a:rPr kumimoji="0" lang="en-US" altLang="ja-JP" sz="1050" b="1" dirty="0">
                <a:solidFill>
                  <a:srgbClr val="000000"/>
                </a:solidFill>
                <a:latin typeface="メイリオ" panose="020B0604030504040204" pitchFamily="50" charset="-128"/>
                <a:ea typeface="メイリオ" panose="020B0604030504040204" pitchFamily="50" charset="-128"/>
              </a:rPr>
              <a:t>FAX</a:t>
            </a:r>
            <a:r>
              <a:rPr kumimoji="0" lang="ja-JP" altLang="en-US" sz="1050" b="1" dirty="0">
                <a:solidFill>
                  <a:srgbClr val="000000"/>
                </a:solidFill>
                <a:latin typeface="メイリオ" panose="020B0604030504040204" pitchFamily="50" charset="-128"/>
                <a:ea typeface="メイリオ" panose="020B0604030504040204" pitchFamily="50" charset="-128"/>
              </a:rPr>
              <a:t>にてご連絡ください</a:t>
            </a:r>
            <a:r>
              <a:rPr kumimoji="0" lang="ja-JP" altLang="en-US" sz="1000" b="1" dirty="0">
                <a:solidFill>
                  <a:srgbClr val="000000"/>
                </a:solidFill>
                <a:latin typeface="メイリオ" panose="020B0604030504040204" pitchFamily="50" charset="-128"/>
                <a:ea typeface="メイリオ" panose="020B0604030504040204" pitchFamily="50" charset="-128"/>
              </a:rPr>
              <a:t>。</a:t>
            </a:r>
            <a:endParaRPr kumimoji="0" lang="en-US" altLang="ja-JP" sz="1000" b="1" dirty="0">
              <a:solidFill>
                <a:srgbClr val="000000"/>
              </a:solidFill>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id="{D3C35301-27C4-34C9-B96D-7D94FFA0A59A}"/>
              </a:ext>
            </a:extLst>
          </p:cNvPr>
          <p:cNvSpPr txBox="1"/>
          <p:nvPr/>
        </p:nvSpPr>
        <p:spPr>
          <a:xfrm>
            <a:off x="524039" y="7228271"/>
            <a:ext cx="6080769" cy="1755250"/>
          </a:xfrm>
          <a:prstGeom prst="rect">
            <a:avLst/>
          </a:prstGeom>
          <a:noFill/>
          <a:ln>
            <a:noFill/>
            <a:prstDash val="sysDash"/>
          </a:ln>
        </p:spPr>
        <p:txBody>
          <a:bodyPr wrap="square">
            <a:noAutofit/>
          </a:bodyPr>
          <a:lstStyle/>
          <a:p>
            <a:pPr>
              <a:spcBef>
                <a:spcPts val="600"/>
              </a:spcBef>
            </a:pPr>
            <a:r>
              <a:rPr lang="ja-JP" altLang="en-US" sz="1200"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◆プログラム</a:t>
            </a:r>
            <a:r>
              <a:rPr lang="en-US" altLang="ja-JP" sz="1400" b="1" dirty="0">
                <a:latin typeface="メイリオ" panose="020B0604030504040204" pitchFamily="50" charset="-128"/>
                <a:ea typeface="メイリオ" panose="020B0604030504040204" pitchFamily="50" charset="-128"/>
              </a:rPr>
              <a:t>A</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ソーシャル・スタートアップ” プロジェクト </a:t>
            </a:r>
            <a:endParaRPr lang="en-US" altLang="ja-JP" sz="1400" b="1" dirty="0">
              <a:latin typeface="メイリオ" panose="020B0604030504040204" pitchFamily="50" charset="-128"/>
              <a:ea typeface="メイリオ" panose="020B0604030504040204" pitchFamily="50" charset="-128"/>
            </a:endParaRPr>
          </a:p>
          <a:p>
            <a:pPr>
              <a:spcBef>
                <a:spcPts val="0"/>
              </a:spcBef>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～相談や連携を通じて課題解決を図る協働型プロジェクト～</a:t>
            </a:r>
            <a:endParaRPr lang="en-US" altLang="ja-JP" sz="1200" b="1" dirty="0">
              <a:latin typeface="メイリオ" panose="020B0604030504040204" pitchFamily="50" charset="-128"/>
              <a:ea typeface="メイリオ" panose="020B0604030504040204" pitchFamily="50" charset="-128"/>
            </a:endParaRPr>
          </a:p>
          <a:p>
            <a:pPr>
              <a:spcBef>
                <a:spcPts val="600"/>
              </a:spcBef>
            </a:pPr>
            <a:r>
              <a:rPr lang="ja-JP" altLang="en-US" sz="1400" b="1" dirty="0">
                <a:latin typeface="メイリオ" panose="020B0604030504040204" pitchFamily="50" charset="-128"/>
                <a:ea typeface="メイリオ" panose="020B0604030504040204" pitchFamily="50" charset="-128"/>
              </a:rPr>
              <a:t>　◆プログラム</a:t>
            </a:r>
            <a:r>
              <a:rPr lang="en-US" altLang="ja-JP" sz="1400" b="1" dirty="0">
                <a:latin typeface="メイリオ" panose="020B0604030504040204" pitchFamily="50" charset="-128"/>
                <a:ea typeface="メイリオ" panose="020B0604030504040204" pitchFamily="50" charset="-128"/>
              </a:rPr>
              <a:t>B</a:t>
            </a:r>
            <a:r>
              <a:rPr lang="ja-JP" altLang="en-US" sz="1400" b="1" dirty="0">
                <a:latin typeface="メイリオ" panose="020B0604030504040204" pitchFamily="50" charset="-128"/>
                <a:ea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rPr>
              <a:t>”NPO</a:t>
            </a:r>
            <a:r>
              <a:rPr lang="ja-JP" altLang="en-US" sz="1400" b="1" dirty="0">
                <a:latin typeface="メイリオ" panose="020B0604030504040204" pitchFamily="50" charset="-128"/>
                <a:ea typeface="メイリオ" panose="020B0604030504040204" pitchFamily="50" charset="-128"/>
              </a:rPr>
              <a:t>パワーアップ</a:t>
            </a:r>
            <a:r>
              <a:rPr lang="en-US" altLang="ja-JP" sz="1400" b="1" dirty="0">
                <a:latin typeface="メイリオ" panose="020B0604030504040204" pitchFamily="50" charset="-128"/>
                <a:ea typeface="メイリオ" panose="020B0604030504040204" pitchFamily="50" charset="-128"/>
              </a:rPr>
              <a:t>” </a:t>
            </a:r>
            <a:r>
              <a:rPr lang="ja-JP" altLang="en-US" sz="1400" b="1" dirty="0">
                <a:latin typeface="メイリオ" panose="020B0604030504040204" pitchFamily="50" charset="-128"/>
                <a:ea typeface="メイリオ" panose="020B0604030504040204" pitchFamily="50" charset="-128"/>
              </a:rPr>
              <a:t>プログラム</a:t>
            </a:r>
            <a:endParaRPr lang="en-US" altLang="ja-JP" sz="1400" b="1" dirty="0">
              <a:solidFill>
                <a:srgbClr val="FF0000"/>
              </a:solidFill>
              <a:latin typeface="メイリオ" panose="020B0604030504040204" pitchFamily="50" charset="-128"/>
              <a:ea typeface="メイリオ" panose="020B0604030504040204" pitchFamily="50" charset="-128"/>
            </a:endParaRPr>
          </a:p>
          <a:p>
            <a:pPr>
              <a:spcBef>
                <a:spcPts val="0"/>
              </a:spcBef>
            </a:pPr>
            <a:r>
              <a:rPr lang="ja-JP" altLang="en-US" sz="1400" b="1" dirty="0">
                <a:solidFill>
                  <a:srgbClr val="FF0000"/>
                </a:solidFill>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～団体の活動をストーリーにしてメイキング動画や</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で</a:t>
            </a:r>
            <a:r>
              <a:rPr lang="en-US" altLang="ja-JP" sz="1200" dirty="0">
                <a:latin typeface="メイリオ" panose="020B0604030504040204" pitchFamily="50" charset="-128"/>
                <a:ea typeface="メイリオ" panose="020B0604030504040204" pitchFamily="50" charset="-128"/>
              </a:rPr>
              <a:t>PR</a:t>
            </a:r>
            <a:r>
              <a:rPr lang="ja-JP" altLang="en-US" sz="1200" dirty="0">
                <a:latin typeface="メイリオ" panose="020B0604030504040204" pitchFamily="50" charset="-128"/>
                <a:ea typeface="メイリオ" panose="020B0604030504040204" pitchFamily="50" charset="-128"/>
              </a:rPr>
              <a:t>するプログラム～</a:t>
            </a:r>
            <a:r>
              <a:rPr lang="ja-JP" altLang="en-US" sz="14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a:spcBef>
                <a:spcPts val="600"/>
              </a:spcBef>
            </a:pPr>
            <a:r>
              <a:rPr lang="ja-JP" altLang="en-US" sz="1200" dirty="0">
                <a:latin typeface="メイリオ" panose="020B0604030504040204" pitchFamily="50" charset="-128"/>
                <a:ea typeface="メイリオ" panose="020B0604030504040204" pitchFamily="50" charset="-128"/>
              </a:rPr>
              <a:t>　　　　　　</a:t>
            </a: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a:p>
            <a:pPr marL="627063">
              <a:spcBef>
                <a:spcPts val="0"/>
              </a:spcBef>
              <a:spcAft>
                <a:spcPts val="600"/>
              </a:spcAft>
            </a:pPr>
            <a:endParaRPr lang="en-US" altLang="ja-JP" sz="1200" dirty="0">
              <a:latin typeface="メイリオ" panose="020B0604030504040204" pitchFamily="50" charset="-128"/>
              <a:ea typeface="メイリオ" panose="020B0604030504040204" pitchFamily="50" charset="-128"/>
            </a:endParaRPr>
          </a:p>
        </p:txBody>
      </p:sp>
      <p:pic>
        <p:nvPicPr>
          <p:cNvPr id="56" name="図 55">
            <a:extLst>
              <a:ext uri="{FF2B5EF4-FFF2-40B4-BE49-F238E27FC236}">
                <a16:creationId xmlns:a16="http://schemas.microsoft.com/office/drawing/2014/main" id="{2B447C2B-A394-1AE3-B306-D2EA246FF6E2}"/>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181380" y="9660815"/>
            <a:ext cx="1446690" cy="680344"/>
          </a:xfrm>
          <a:prstGeom prst="rect">
            <a:avLst/>
          </a:prstGeom>
        </p:spPr>
      </p:pic>
      <p:sp>
        <p:nvSpPr>
          <p:cNvPr id="57" name="タイトル 1">
            <a:extLst>
              <a:ext uri="{FF2B5EF4-FFF2-40B4-BE49-F238E27FC236}">
                <a16:creationId xmlns:a16="http://schemas.microsoft.com/office/drawing/2014/main" id="{08917B6F-B836-0A9C-3516-A38D40382C0E}"/>
              </a:ext>
            </a:extLst>
          </p:cNvPr>
          <p:cNvSpPr txBox="1">
            <a:spLocks/>
          </p:cNvSpPr>
          <p:nvPr/>
        </p:nvSpPr>
        <p:spPr bwMode="auto">
          <a:xfrm>
            <a:off x="7135500" y="10256838"/>
            <a:ext cx="363538" cy="436562"/>
          </a:xfrm>
          <a:prstGeom prst="rect">
            <a:avLst/>
          </a:prstGeom>
          <a:noFill/>
          <a:ln w="9525">
            <a:noFill/>
            <a:miter lim="800000"/>
            <a:headEnd/>
            <a:tailEnd/>
          </a:ln>
        </p:spPr>
        <p:txBody>
          <a:bodyPr lIns="103693" tIns="51846" rIns="103693" bIns="51846" anchor="ctr"/>
          <a:lstStyle/>
          <a:p>
            <a:pPr algn="ctr"/>
            <a:r>
              <a:rPr lang="en-US" altLang="ja-JP" sz="1100" dirty="0">
                <a:latin typeface="07やさしさゴシックボールド"/>
                <a:ea typeface="07やさしさゴシックボールド"/>
                <a:cs typeface="Aharoni" pitchFamily="2" charset="-79"/>
              </a:rPr>
              <a:t>3</a:t>
            </a:r>
          </a:p>
        </p:txBody>
      </p:sp>
    </p:spTree>
    <p:extLst>
      <p:ext uri="{BB962C8B-B14F-4D97-AF65-F5344CB8AC3E}">
        <p14:creationId xmlns:p14="http://schemas.microsoft.com/office/powerpoint/2010/main" val="112878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9E2476F-9828-833E-EB07-9DD102FB25B1}"/>
              </a:ext>
            </a:extLst>
          </p:cNvPr>
          <p:cNvSpPr/>
          <p:nvPr/>
        </p:nvSpPr>
        <p:spPr>
          <a:xfrm>
            <a:off x="75004" y="7996553"/>
            <a:ext cx="3710380" cy="828675"/>
          </a:xfrm>
          <a:prstGeom prst="rect">
            <a:avLst/>
          </a:prstGeom>
          <a:solidFill>
            <a:schemeClr val="bg1"/>
          </a:solidFill>
          <a:ln>
            <a:noFill/>
          </a:ln>
        </p:spPr>
        <p:txBody>
          <a:bodyPr wrap="square"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5" name="直線コネクタ 4">
            <a:extLst>
              <a:ext uri="{FF2B5EF4-FFF2-40B4-BE49-F238E27FC236}">
                <a16:creationId xmlns:a16="http://schemas.microsoft.com/office/drawing/2014/main" id="{C053FC94-1F2B-5D4F-C5FA-25CFD4728B97}"/>
              </a:ext>
            </a:extLst>
          </p:cNvPr>
          <p:cNvCxnSpPr/>
          <p:nvPr/>
        </p:nvCxnSpPr>
        <p:spPr>
          <a:xfrm>
            <a:off x="4047391" y="70563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F0D266FA-D484-90A6-A23E-4AD032BE3160}"/>
              </a:ext>
            </a:extLst>
          </p:cNvPr>
          <p:cNvCxnSpPr/>
          <p:nvPr/>
        </p:nvCxnSpPr>
        <p:spPr>
          <a:xfrm>
            <a:off x="3985765" y="70563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46">
            <a:extLst>
              <a:ext uri="{FF2B5EF4-FFF2-40B4-BE49-F238E27FC236}">
                <a16:creationId xmlns:a16="http://schemas.microsoft.com/office/drawing/2014/main" id="{45F0B0E5-C40C-2DB1-3976-FC816CB4858F}"/>
              </a:ext>
            </a:extLst>
          </p:cNvPr>
          <p:cNvCxnSpPr/>
          <p:nvPr/>
        </p:nvCxnSpPr>
        <p:spPr>
          <a:xfrm>
            <a:off x="3985765" y="705631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AutoShape 6" descr="「９月花イラスト」の画像検索結果">
            <a:extLst>
              <a:ext uri="{FF2B5EF4-FFF2-40B4-BE49-F238E27FC236}">
                <a16:creationId xmlns:a16="http://schemas.microsoft.com/office/drawing/2014/main" id="{6C8F0C62-F2AC-3296-F10D-880FBEC93F2F}"/>
              </a:ext>
            </a:extLst>
          </p:cNvPr>
          <p:cNvSpPr>
            <a:spLocks noChangeAspect="1" noChangeArrowheads="1"/>
          </p:cNvSpPr>
          <p:nvPr/>
        </p:nvSpPr>
        <p:spPr bwMode="auto">
          <a:xfrm>
            <a:off x="155575" y="-185559"/>
            <a:ext cx="304800" cy="304801"/>
          </a:xfrm>
          <a:prstGeom prst="rect">
            <a:avLst/>
          </a:prstGeom>
          <a:noFill/>
          <a:ln w="9525">
            <a:noFill/>
            <a:miter lim="800000"/>
            <a:headEnd/>
            <a:tailEnd/>
          </a:ln>
        </p:spPr>
        <p:txBody>
          <a:bodyPr/>
          <a:lstStyle/>
          <a:p>
            <a:endParaRPr lang="ja-JP" altLang="en-US"/>
          </a:p>
        </p:txBody>
      </p:sp>
      <p:sp>
        <p:nvSpPr>
          <p:cNvPr id="9" name="AutoShape 8" descr="ãããªã¼ã¤ã©ã¹ã 8æãã®ç»åæ¤ç´¢çµæ">
            <a:extLst>
              <a:ext uri="{FF2B5EF4-FFF2-40B4-BE49-F238E27FC236}">
                <a16:creationId xmlns:a16="http://schemas.microsoft.com/office/drawing/2014/main" id="{DC9905D3-2CCC-FF39-85BC-24C75AB99946}"/>
              </a:ext>
            </a:extLst>
          </p:cNvPr>
          <p:cNvSpPr>
            <a:spLocks noChangeAspect="1" noChangeArrowheads="1"/>
          </p:cNvSpPr>
          <p:nvPr/>
        </p:nvSpPr>
        <p:spPr bwMode="auto">
          <a:xfrm>
            <a:off x="536575" y="-593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AutoShape 10" descr="ãããªã¼ã¤ã©ã¹ã 8æãã®ç»åæ¤ç´¢çµæ">
            <a:extLst>
              <a:ext uri="{FF2B5EF4-FFF2-40B4-BE49-F238E27FC236}">
                <a16:creationId xmlns:a16="http://schemas.microsoft.com/office/drawing/2014/main" id="{9300B267-4FD0-5D3A-95FF-A444FD02E7BF}"/>
              </a:ext>
            </a:extLst>
          </p:cNvP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AutoShape 12" descr="ãããªã¼ã¤ã©ã¹ã 8æãã®ç»åæ¤ç´¢çµæ">
            <a:extLst>
              <a:ext uri="{FF2B5EF4-FFF2-40B4-BE49-F238E27FC236}">
                <a16:creationId xmlns:a16="http://schemas.microsoft.com/office/drawing/2014/main" id="{8A8C6835-4A14-DB51-DAAB-A641AC500D45}"/>
              </a:ext>
            </a:extLst>
          </p:cNvP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2" descr="ã11æè±ã¤ã©ã¹ãç¡æãã®ç»åæ¤ç´¢çµæ">
            <a:extLst>
              <a:ext uri="{FF2B5EF4-FFF2-40B4-BE49-F238E27FC236}">
                <a16:creationId xmlns:a16="http://schemas.microsoft.com/office/drawing/2014/main" id="{2C8921C3-74FC-F293-31AA-FCF36C1E0E59}"/>
              </a:ext>
            </a:extLst>
          </p:cNvP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AutoShape 4" descr="ã11æè±ã¤ã©ã¹ãç¡æãã®ç»åæ¤ç´¢çµæ">
            <a:extLst>
              <a:ext uri="{FF2B5EF4-FFF2-40B4-BE49-F238E27FC236}">
                <a16:creationId xmlns:a16="http://schemas.microsoft.com/office/drawing/2014/main" id="{CF39F797-A4CF-AE4D-E567-ECFDD373274A}"/>
              </a:ext>
            </a:extLst>
          </p:cNvPr>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AutoShape 4" descr="ã12æã¤ã©ã¹ãç¡æãã®ç»åæ¤ç´¢çµæ">
            <a:extLst>
              <a:ext uri="{FF2B5EF4-FFF2-40B4-BE49-F238E27FC236}">
                <a16:creationId xmlns:a16="http://schemas.microsoft.com/office/drawing/2014/main" id="{655D3706-63AB-E108-E098-18DCF25FBFA8}"/>
              </a:ext>
            </a:extLst>
          </p:cNvPr>
          <p:cNvSpPr>
            <a:spLocks noChangeAspect="1" noChangeArrowheads="1"/>
          </p:cNvSpPr>
          <p:nvPr/>
        </p:nvSpPr>
        <p:spPr bwMode="auto">
          <a:xfrm>
            <a:off x="917575" y="5870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AutoShape 6" descr="ã12æã¤ã©ã¹ãç¡æãã®ç»åæ¤ç´¢çµæ">
            <a:extLst>
              <a:ext uri="{FF2B5EF4-FFF2-40B4-BE49-F238E27FC236}">
                <a16:creationId xmlns:a16="http://schemas.microsoft.com/office/drawing/2014/main" id="{43977892-E918-4750-90C3-8A5D199A8007}"/>
              </a:ext>
            </a:extLst>
          </p:cNvPr>
          <p:cNvSpPr>
            <a:spLocks noChangeAspect="1" noChangeArrowheads="1"/>
          </p:cNvSpPr>
          <p:nvPr/>
        </p:nvSpPr>
        <p:spPr bwMode="auto">
          <a:xfrm>
            <a:off x="1069975" y="7394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AutoShape 6" descr="ã12æã¤ã©ã¹ãç¡æãã®ç»åæ¤ç´¢çµæ">
            <a:extLst>
              <a:ext uri="{FF2B5EF4-FFF2-40B4-BE49-F238E27FC236}">
                <a16:creationId xmlns:a16="http://schemas.microsoft.com/office/drawing/2014/main" id="{C2F8E7AF-3FDF-1C0E-B0CB-6FA07FC6BF67}"/>
              </a:ext>
            </a:extLst>
          </p:cNvPr>
          <p:cNvSpPr>
            <a:spLocks noChangeAspect="1" noChangeArrowheads="1"/>
          </p:cNvSpPr>
          <p:nvPr/>
        </p:nvSpPr>
        <p:spPr bwMode="auto">
          <a:xfrm>
            <a:off x="1069975" y="7394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cxnSp>
        <p:nvCxnSpPr>
          <p:cNvPr id="17" name="直線コネクタ 16">
            <a:extLst>
              <a:ext uri="{FF2B5EF4-FFF2-40B4-BE49-F238E27FC236}">
                <a16:creationId xmlns:a16="http://schemas.microsoft.com/office/drawing/2014/main" id="{3E95C3FF-0D0E-C500-8797-613B2CC61520}"/>
              </a:ext>
            </a:extLst>
          </p:cNvPr>
          <p:cNvCxnSpPr/>
          <p:nvPr/>
        </p:nvCxnSpPr>
        <p:spPr>
          <a:xfrm>
            <a:off x="4199791" y="70944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59E5701E-F9A1-80DC-D4C2-0943147FB77D}"/>
              </a:ext>
            </a:extLst>
          </p:cNvPr>
          <p:cNvCxnSpPr/>
          <p:nvPr/>
        </p:nvCxnSpPr>
        <p:spPr>
          <a:xfrm>
            <a:off x="4171216" y="70944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46">
            <a:extLst>
              <a:ext uri="{FF2B5EF4-FFF2-40B4-BE49-F238E27FC236}">
                <a16:creationId xmlns:a16="http://schemas.microsoft.com/office/drawing/2014/main" id="{169779BB-BE61-6E76-4A8C-8B2B12C4F24B}"/>
              </a:ext>
            </a:extLst>
          </p:cNvPr>
          <p:cNvCxnSpPr/>
          <p:nvPr/>
        </p:nvCxnSpPr>
        <p:spPr>
          <a:xfrm>
            <a:off x="4171216" y="7094415"/>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正方形/長方形 83">
            <a:extLst>
              <a:ext uri="{FF2B5EF4-FFF2-40B4-BE49-F238E27FC236}">
                <a16:creationId xmlns:a16="http://schemas.microsoft.com/office/drawing/2014/main" id="{9FFA996A-3908-69FF-F515-BD7E2645B8B6}"/>
              </a:ext>
            </a:extLst>
          </p:cNvPr>
          <p:cNvSpPr>
            <a:spLocks noChangeArrowheads="1"/>
          </p:cNvSpPr>
          <p:nvPr/>
        </p:nvSpPr>
        <p:spPr bwMode="auto">
          <a:xfrm>
            <a:off x="128421" y="6512756"/>
            <a:ext cx="7298825" cy="3918480"/>
          </a:xfrm>
          <a:prstGeom prst="rect">
            <a:avLst/>
          </a:prstGeom>
          <a:solidFill>
            <a:srgbClr val="CC00FF"/>
          </a:solidFill>
          <a:ln w="9525">
            <a:solidFill>
              <a:srgbClr val="CC00FF"/>
            </a:solidFill>
            <a:miter lim="800000"/>
            <a:headEnd/>
            <a:tailEnd/>
          </a:ln>
        </p:spPr>
        <p:txBody>
          <a:bodyPr wrap="square" lIns="91402" tIns="45700" rIns="91402" bIns="45700">
            <a:spAutoFit/>
          </a:bodyPr>
          <a:lstStyle/>
          <a:p>
            <a:pPr algn="ctr">
              <a:lnSpc>
                <a:spcPts val="3513"/>
              </a:lnSpc>
            </a:pPr>
            <a:endParaRPr lang="ja-JP" altLang="en-US" dirty="0">
              <a:solidFill>
                <a:srgbClr val="000000"/>
              </a:solidFill>
              <a:latin typeface="小塚ゴシック Pro H"/>
              <a:ea typeface="小塚ゴシック Pro H"/>
              <a:cs typeface="小塚ゴシック Pro H"/>
            </a:endParaRPr>
          </a:p>
        </p:txBody>
      </p:sp>
      <p:sp>
        <p:nvSpPr>
          <p:cNvPr id="21" name="テキスト ボックス 94">
            <a:extLst>
              <a:ext uri="{FF2B5EF4-FFF2-40B4-BE49-F238E27FC236}">
                <a16:creationId xmlns:a16="http://schemas.microsoft.com/office/drawing/2014/main" id="{407C5C53-1E1C-1F0D-0210-F3A754F7A317}"/>
              </a:ext>
            </a:extLst>
          </p:cNvPr>
          <p:cNvSpPr txBox="1">
            <a:spLocks noChangeArrowheads="1"/>
          </p:cNvSpPr>
          <p:nvPr/>
        </p:nvSpPr>
        <p:spPr bwMode="auto">
          <a:xfrm>
            <a:off x="152974" y="10012232"/>
            <a:ext cx="7281862" cy="396875"/>
          </a:xfrm>
          <a:prstGeom prst="rect">
            <a:avLst/>
          </a:prstGeom>
          <a:solidFill>
            <a:srgbClr val="CC00FF"/>
          </a:solidFill>
          <a:ln w="9525">
            <a:noFill/>
            <a:miter lim="800000"/>
            <a:headEnd/>
            <a:tailEnd/>
          </a:ln>
        </p:spPr>
        <p:txBody>
          <a:bodyPr>
            <a:spAutoFit/>
          </a:bodyPr>
          <a:lstStyle/>
          <a:p>
            <a:r>
              <a:rPr lang="ja-JP" altLang="en-US" sz="1000" b="1" i="1" dirty="0">
                <a:solidFill>
                  <a:schemeClr val="bg1"/>
                </a:solidFill>
                <a:latin typeface="小塚ゴシック Pro L"/>
                <a:ea typeface="小塚ゴシック Pro L"/>
                <a:cs typeface="小塚ゴシック Pro L"/>
              </a:rPr>
              <a:t>新宿</a:t>
            </a:r>
            <a:r>
              <a:rPr lang="en-US" altLang="ja-JP" sz="1000" b="1" i="1" dirty="0">
                <a:solidFill>
                  <a:schemeClr val="bg1"/>
                </a:solidFill>
                <a:latin typeface="小塚ゴシック Pro L"/>
                <a:ea typeface="小塚ゴシック Pro L"/>
                <a:cs typeface="小塚ゴシック Pro L"/>
              </a:rPr>
              <a:t>NPO</a:t>
            </a:r>
            <a:r>
              <a:rPr lang="ja-JP" altLang="en-US" sz="1000" b="1" i="1" dirty="0">
                <a:solidFill>
                  <a:schemeClr val="bg1"/>
                </a:solidFill>
                <a:latin typeface="小塚ゴシック Pro L"/>
                <a:ea typeface="小塚ゴシック Pro L"/>
                <a:cs typeface="小塚ゴシック Pro L"/>
              </a:rPr>
              <a:t>協働推進センターは、社会貢献活動団体のネットワークづくりの拠点施設です！</a:t>
            </a:r>
            <a:br>
              <a:rPr lang="ja-JP" altLang="en-US" sz="1000" b="1" i="1" dirty="0">
                <a:solidFill>
                  <a:schemeClr val="bg1"/>
                </a:solidFill>
                <a:latin typeface="小塚ゴシック Pro L"/>
                <a:ea typeface="小塚ゴシック Pro L"/>
                <a:cs typeface="小塚ゴシック Pro L"/>
              </a:rPr>
            </a:br>
            <a:r>
              <a:rPr lang="ja-JP" altLang="en-US" sz="1000" b="1" i="1" dirty="0">
                <a:solidFill>
                  <a:schemeClr val="bg1"/>
                </a:solidFill>
                <a:latin typeface="小塚ゴシック Pro L"/>
                <a:ea typeface="小塚ゴシック Pro L"/>
                <a:cs typeface="小塚ゴシック Pro L"/>
              </a:rPr>
              <a:t>センターでは、社会貢献活動団体への施設の貸出しの他、相談や情報提供、講座等、さまざまな事業を実施しています</a:t>
            </a:r>
            <a:r>
              <a:rPr lang="ja-JP" altLang="en-US" sz="1000" i="1" dirty="0">
                <a:solidFill>
                  <a:schemeClr val="bg1"/>
                </a:solidFill>
                <a:latin typeface="小塚ゴシック Pro L"/>
                <a:ea typeface="小塚ゴシック Pro L"/>
                <a:cs typeface="小塚ゴシック Pro L"/>
              </a:rPr>
              <a:t>。</a:t>
            </a:r>
          </a:p>
        </p:txBody>
      </p:sp>
      <p:sp>
        <p:nvSpPr>
          <p:cNvPr id="22" name="タイトル 1">
            <a:extLst>
              <a:ext uri="{FF2B5EF4-FFF2-40B4-BE49-F238E27FC236}">
                <a16:creationId xmlns:a16="http://schemas.microsoft.com/office/drawing/2014/main" id="{3AF1A8C0-122E-1966-065F-574DD59FF442}"/>
              </a:ext>
            </a:extLst>
          </p:cNvPr>
          <p:cNvSpPr txBox="1">
            <a:spLocks/>
          </p:cNvSpPr>
          <p:nvPr/>
        </p:nvSpPr>
        <p:spPr bwMode="auto">
          <a:xfrm>
            <a:off x="-38438" y="10348785"/>
            <a:ext cx="365125" cy="591458"/>
          </a:xfrm>
          <a:prstGeom prst="rect">
            <a:avLst/>
          </a:prstGeom>
          <a:noFill/>
          <a:ln w="9525">
            <a:noFill/>
            <a:miter lim="800000"/>
            <a:headEnd/>
            <a:tailEnd/>
          </a:ln>
        </p:spPr>
        <p:txBody>
          <a:bodyPr lIns="103693" tIns="51846" rIns="103693" bIns="51846" anchor="ctr"/>
          <a:lstStyle/>
          <a:p>
            <a:pPr algn="ctr"/>
            <a:r>
              <a:rPr lang="en-US" altLang="ja-JP" sz="1100" dirty="0">
                <a:solidFill>
                  <a:schemeClr val="bg1"/>
                </a:solidFill>
                <a:latin typeface="07やさしさゴシックボールド"/>
                <a:ea typeface="07やさしさゴシックボールド"/>
                <a:cs typeface="Aharoni" pitchFamily="2" charset="-79"/>
              </a:rPr>
              <a:t>4</a:t>
            </a:r>
          </a:p>
        </p:txBody>
      </p:sp>
      <p:cxnSp>
        <p:nvCxnSpPr>
          <p:cNvPr id="23" name="直線コネクタ 22">
            <a:extLst>
              <a:ext uri="{FF2B5EF4-FFF2-40B4-BE49-F238E27FC236}">
                <a16:creationId xmlns:a16="http://schemas.microsoft.com/office/drawing/2014/main" id="{73536733-5FA2-E481-6457-2F44B297E9B3}"/>
              </a:ext>
            </a:extLst>
          </p:cNvPr>
          <p:cNvCxnSpPr>
            <a:cxnSpLocks/>
          </p:cNvCxnSpPr>
          <p:nvPr/>
        </p:nvCxnSpPr>
        <p:spPr>
          <a:xfrm>
            <a:off x="4539716" y="7430488"/>
            <a:ext cx="361006" cy="189015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4" name="AutoShape 12" descr="ãããªã¼ã¤ã©ã¹ã 8æãã®ç»åæ¤ç´¢çµæ">
            <a:extLst>
              <a:ext uri="{FF2B5EF4-FFF2-40B4-BE49-F238E27FC236}">
                <a16:creationId xmlns:a16="http://schemas.microsoft.com/office/drawing/2014/main" id="{4FCD27BB-E57B-7F0E-A9C1-E46266595F2F}"/>
              </a:ext>
            </a:extLst>
          </p:cNvP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AutoShape 2" descr="ã11æè±ã¤ã©ã¹ãç¡æãã®ç»åæ¤ç´¢çµæ">
            <a:extLst>
              <a:ext uri="{FF2B5EF4-FFF2-40B4-BE49-F238E27FC236}">
                <a16:creationId xmlns:a16="http://schemas.microsoft.com/office/drawing/2014/main" id="{526937A3-A11B-CA79-B40A-849238A46B06}"/>
              </a:ext>
            </a:extLst>
          </p:cNvPr>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AutoShape 4" descr="ã11æè±ã¤ã©ã¹ãç¡æãã®ç»åæ¤ç´¢çµæ">
            <a:extLst>
              <a:ext uri="{FF2B5EF4-FFF2-40B4-BE49-F238E27FC236}">
                <a16:creationId xmlns:a16="http://schemas.microsoft.com/office/drawing/2014/main" id="{7617ED1D-A7A6-4E4F-11B9-3B58F5E901E5}"/>
              </a:ext>
            </a:extLst>
          </p:cNvPr>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AutoShape 4" descr="ã12æã¤ã©ã¹ãç¡æãã®ç»åæ¤ç´¢çµæ">
            <a:extLst>
              <a:ext uri="{FF2B5EF4-FFF2-40B4-BE49-F238E27FC236}">
                <a16:creationId xmlns:a16="http://schemas.microsoft.com/office/drawing/2014/main" id="{FB5942AA-D2FF-7549-87B7-DEBDE772F59B}"/>
              </a:ext>
            </a:extLst>
          </p:cNvPr>
          <p:cNvSpPr>
            <a:spLocks noChangeAspect="1" noChangeArrowheads="1"/>
          </p:cNvSpPr>
          <p:nvPr/>
        </p:nvSpPr>
        <p:spPr bwMode="auto">
          <a:xfrm>
            <a:off x="917575" y="5870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AutoShape 6" descr="ã12æã¤ã©ã¹ãç¡æãã®ç»åæ¤ç´¢çµæ">
            <a:extLst>
              <a:ext uri="{FF2B5EF4-FFF2-40B4-BE49-F238E27FC236}">
                <a16:creationId xmlns:a16="http://schemas.microsoft.com/office/drawing/2014/main" id="{EF4E0429-3523-77F0-0A51-81C7AFCDCF9A}"/>
              </a:ext>
            </a:extLst>
          </p:cNvPr>
          <p:cNvSpPr>
            <a:spLocks noChangeAspect="1" noChangeArrowheads="1"/>
          </p:cNvSpPr>
          <p:nvPr/>
        </p:nvSpPr>
        <p:spPr bwMode="auto">
          <a:xfrm>
            <a:off x="1069975" y="7394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AutoShape 6" descr="ã12æã¤ã©ã¹ãç¡æãã®ç»åæ¤ç´¢çµæ">
            <a:extLst>
              <a:ext uri="{FF2B5EF4-FFF2-40B4-BE49-F238E27FC236}">
                <a16:creationId xmlns:a16="http://schemas.microsoft.com/office/drawing/2014/main" id="{B7E23530-9D6E-2D0A-3183-978EF48B1511}"/>
              </a:ext>
            </a:extLst>
          </p:cNvPr>
          <p:cNvSpPr>
            <a:spLocks noChangeAspect="1" noChangeArrowheads="1"/>
          </p:cNvSpPr>
          <p:nvPr/>
        </p:nvSpPr>
        <p:spPr bwMode="auto">
          <a:xfrm>
            <a:off x="1069975" y="73945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正方形/長方形 29">
            <a:extLst>
              <a:ext uri="{FF2B5EF4-FFF2-40B4-BE49-F238E27FC236}">
                <a16:creationId xmlns:a16="http://schemas.microsoft.com/office/drawing/2014/main" id="{C1DC5C75-AD0E-7FFA-4284-307BA1E1F792}"/>
              </a:ext>
            </a:extLst>
          </p:cNvPr>
          <p:cNvSpPr/>
          <p:nvPr/>
        </p:nvSpPr>
        <p:spPr>
          <a:xfrm>
            <a:off x="3948284" y="6607973"/>
            <a:ext cx="3340293" cy="3382130"/>
          </a:xfrm>
          <a:prstGeom prst="rect">
            <a:avLst/>
          </a:prstGeom>
          <a:solidFill>
            <a:schemeClr val="bg1"/>
          </a:solidFill>
          <a:ln>
            <a:solidFill>
              <a:schemeClr val="bg1">
                <a:lumMod val="85000"/>
              </a:schemeClr>
            </a:solidFill>
          </a:ln>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31" name="グループ化 30">
            <a:extLst>
              <a:ext uri="{FF2B5EF4-FFF2-40B4-BE49-F238E27FC236}">
                <a16:creationId xmlns:a16="http://schemas.microsoft.com/office/drawing/2014/main" id="{D597F555-98F1-E0DB-4FC7-5900B0A499AD}"/>
              </a:ext>
            </a:extLst>
          </p:cNvPr>
          <p:cNvGrpSpPr/>
          <p:nvPr/>
        </p:nvGrpSpPr>
        <p:grpSpPr>
          <a:xfrm>
            <a:off x="188210" y="6587010"/>
            <a:ext cx="3777490" cy="719442"/>
            <a:chOff x="208721" y="6779819"/>
            <a:chExt cx="3794936" cy="719442"/>
          </a:xfrm>
        </p:grpSpPr>
        <p:sp>
          <p:nvSpPr>
            <p:cNvPr id="32" name="正方形/長方形 31">
              <a:extLst>
                <a:ext uri="{FF2B5EF4-FFF2-40B4-BE49-F238E27FC236}">
                  <a16:creationId xmlns:a16="http://schemas.microsoft.com/office/drawing/2014/main" id="{D8EE0DB0-536A-39A2-B3D2-8DA00A187E81}"/>
                </a:ext>
              </a:extLst>
            </p:cNvPr>
            <p:cNvSpPr/>
            <p:nvPr/>
          </p:nvSpPr>
          <p:spPr>
            <a:xfrm>
              <a:off x="222103" y="6800782"/>
              <a:ext cx="3674112" cy="684000"/>
            </a:xfrm>
            <a:prstGeom prst="rect">
              <a:avLst/>
            </a:prstGeom>
            <a:solidFill>
              <a:schemeClr val="bg1"/>
            </a:solidFill>
            <a:ln>
              <a:noFill/>
            </a:ln>
          </p:spPr>
          <p:txBody>
            <a:bodyPr wrap="square" anchor="ct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endParaRPr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3" name="テキスト ボックス 32">
              <a:extLst>
                <a:ext uri="{FF2B5EF4-FFF2-40B4-BE49-F238E27FC236}">
                  <a16:creationId xmlns:a16="http://schemas.microsoft.com/office/drawing/2014/main" id="{3B4D7249-8EAB-C1EF-EA36-43C930735838}"/>
                </a:ext>
              </a:extLst>
            </p:cNvPr>
            <p:cNvSpPr txBox="1"/>
            <p:nvPr/>
          </p:nvSpPr>
          <p:spPr>
            <a:xfrm>
              <a:off x="208721" y="6779819"/>
              <a:ext cx="1421089" cy="24622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a:spAutoFit/>
            </a:bodyPr>
            <a:lstStyle/>
            <a:p>
              <a:pPr>
                <a:defRPr/>
              </a:pPr>
              <a:r>
                <a:rPr lang="ja-JP" altLang="en-US" sz="1000" b="1" dirty="0">
                  <a:solidFill>
                    <a:srgbClr val="000000"/>
                  </a:solidFill>
                  <a:latin typeface="小塚ゴシック Pro L"/>
                  <a:ea typeface="小塚ゴシック Pro L"/>
                  <a:cs typeface="小塚ゴシック Pro L"/>
                </a:rPr>
                <a:t>情報・お問い合わせ</a:t>
              </a:r>
              <a:endParaRPr lang="en-US" altLang="ja-JP" sz="1000" b="1" dirty="0">
                <a:solidFill>
                  <a:srgbClr val="000000"/>
                </a:solidFill>
                <a:latin typeface="小塚ゴシック Pro L"/>
                <a:ea typeface="小塚ゴシック Pro L"/>
                <a:cs typeface="小塚ゴシック Pro L"/>
              </a:endParaRPr>
            </a:p>
          </p:txBody>
        </p:sp>
        <p:sp>
          <p:nvSpPr>
            <p:cNvPr id="34" name="テキスト ボックス 87">
              <a:extLst>
                <a:ext uri="{FF2B5EF4-FFF2-40B4-BE49-F238E27FC236}">
                  <a16:creationId xmlns:a16="http://schemas.microsoft.com/office/drawing/2014/main" id="{5E259DCC-AE39-876B-DD7A-AB32B738F187}"/>
                </a:ext>
              </a:extLst>
            </p:cNvPr>
            <p:cNvSpPr txBox="1">
              <a:spLocks noChangeArrowheads="1"/>
            </p:cNvSpPr>
            <p:nvPr/>
          </p:nvSpPr>
          <p:spPr bwMode="auto">
            <a:xfrm>
              <a:off x="227249" y="6945263"/>
              <a:ext cx="3776408" cy="553998"/>
            </a:xfrm>
            <a:prstGeom prst="rect">
              <a:avLst/>
            </a:prstGeom>
            <a:noFill/>
            <a:ln w="9525">
              <a:noFill/>
              <a:miter lim="800000"/>
              <a:headEnd/>
              <a:tailEnd/>
            </a:ln>
          </p:spPr>
          <p:txBody>
            <a:bodyPr wrap="square">
              <a:spAutoFit/>
            </a:bodyPr>
            <a:lstStyle/>
            <a:p>
              <a:pPr>
                <a:tabLst>
                  <a:tab pos="812800" algn="l"/>
                  <a:tab pos="1160463" algn="l"/>
                </a:tabLst>
              </a:pPr>
              <a:r>
                <a:rPr lang="en-US" altLang="ja-JP" sz="1000" dirty="0">
                  <a:latin typeface="小塚ゴシック Pro L"/>
                  <a:ea typeface="小塚ゴシック Pro L"/>
                  <a:cs typeface="小塚ゴシック Pro L"/>
                </a:rPr>
                <a:t>TEL</a:t>
              </a:r>
              <a:r>
                <a:rPr lang="ja-JP" altLang="en-US" sz="1000" dirty="0">
                  <a:latin typeface="小塚ゴシック Pro L"/>
                  <a:ea typeface="小塚ゴシック Pro L"/>
                  <a:cs typeface="小塚ゴシック Pro L"/>
                </a:rPr>
                <a:t>：</a:t>
              </a:r>
              <a:r>
                <a:rPr lang="en-US" altLang="ja-JP" sz="1000" dirty="0">
                  <a:latin typeface="小塚ゴシック Pro L"/>
                  <a:ea typeface="小塚ゴシック Pro L"/>
                  <a:cs typeface="小塚ゴシック Pro L"/>
                </a:rPr>
                <a:t>03-5386-1315</a:t>
              </a:r>
              <a:r>
                <a:rPr lang="ja-JP" altLang="en-US" sz="1000" dirty="0">
                  <a:latin typeface="小塚ゴシック Pro L"/>
                  <a:ea typeface="小塚ゴシック Pro L"/>
                  <a:cs typeface="小塚ゴシック Pro L"/>
                </a:rPr>
                <a:t>　     </a:t>
              </a:r>
              <a:r>
                <a:rPr lang="ja-JP" altLang="en-US" sz="900" dirty="0">
                  <a:latin typeface="小塚ゴシック Pro L"/>
                  <a:ea typeface="小塚ゴシック Pro L"/>
                  <a:cs typeface="小塚ゴシック Pro L"/>
                </a:rPr>
                <a:t>　</a:t>
              </a:r>
              <a:r>
                <a:rPr lang="ja-JP" altLang="en-US" sz="1000" dirty="0">
                  <a:latin typeface="小塚ゴシック Pro L"/>
                  <a:ea typeface="小塚ゴシック Pro L"/>
                  <a:cs typeface="小塚ゴシック Pro L"/>
                </a:rPr>
                <a:t>　　</a:t>
              </a:r>
              <a:r>
                <a:rPr lang="en-US" altLang="ja-JP" sz="1000" dirty="0">
                  <a:latin typeface="小塚ゴシック Pro L"/>
                  <a:ea typeface="小塚ゴシック Pro L"/>
                  <a:cs typeface="小塚ゴシック Pro L"/>
                </a:rPr>
                <a:t>FAX</a:t>
              </a:r>
              <a:r>
                <a:rPr lang="ja-JP" altLang="en-US" sz="1000" dirty="0">
                  <a:latin typeface="小塚ゴシック Pro L"/>
                  <a:ea typeface="小塚ゴシック Pro L"/>
                  <a:cs typeface="小塚ゴシック Pro L"/>
                </a:rPr>
                <a:t>：</a:t>
              </a:r>
              <a:r>
                <a:rPr lang="en-US" altLang="ja-JP" sz="1000" dirty="0">
                  <a:latin typeface="小塚ゴシック Pro L"/>
                  <a:ea typeface="小塚ゴシック Pro L"/>
                  <a:cs typeface="小塚ゴシック Pro L"/>
                </a:rPr>
                <a:t>03-5386-1318</a:t>
              </a:r>
            </a:p>
            <a:p>
              <a:pPr>
                <a:tabLst>
                  <a:tab pos="812800" algn="l"/>
                  <a:tab pos="1160463" algn="l"/>
                </a:tabLst>
              </a:pPr>
              <a:r>
                <a:rPr lang="en-US" altLang="ja-JP" sz="1000" dirty="0">
                  <a:latin typeface="小塚ゴシック Pro L"/>
                  <a:ea typeface="小塚ゴシック Pro L"/>
                  <a:cs typeface="小塚ゴシック Pro L"/>
                </a:rPr>
                <a:t>E-mail</a:t>
              </a:r>
              <a:r>
                <a:rPr lang="ja-JP" altLang="en-US" sz="1000" dirty="0">
                  <a:latin typeface="小塚ゴシック Pro L"/>
                  <a:ea typeface="小塚ゴシック Pro L"/>
                  <a:cs typeface="小塚ゴシック Pro L"/>
                </a:rPr>
                <a:t>：</a:t>
              </a:r>
              <a:r>
                <a:rPr lang="en-US" altLang="ja-JP" sz="1000" dirty="0">
                  <a:latin typeface="小塚ゴシック Pro L"/>
                  <a:ea typeface="小塚ゴシック Pro L"/>
                  <a:cs typeface="小塚ゴシック Pro L"/>
                </a:rPr>
                <a:t>hiroba@s-nponet.net</a:t>
              </a:r>
              <a:r>
                <a:rPr lang="ja-JP" altLang="en-US" sz="1000" dirty="0">
                  <a:latin typeface="小塚ゴシック Pro L"/>
                  <a:ea typeface="小塚ゴシック Pro L"/>
                  <a:cs typeface="小塚ゴシック Pro L"/>
                </a:rPr>
                <a:t>　</a:t>
              </a:r>
              <a:r>
                <a:rPr lang="en-US" altLang="ja-JP" sz="1000" dirty="0">
                  <a:latin typeface="小塚ゴシック Pro L"/>
                  <a:ea typeface="小塚ゴシック Pro L"/>
                  <a:cs typeface="小塚ゴシック Pro L"/>
                </a:rPr>
                <a:t>URL</a:t>
              </a:r>
              <a:r>
                <a:rPr lang="ja-JP" altLang="en-US" sz="1000" dirty="0">
                  <a:latin typeface="小塚ゴシック Pro L"/>
                  <a:ea typeface="小塚ゴシック Pro L"/>
                  <a:cs typeface="小塚ゴシック Pro L"/>
                </a:rPr>
                <a:t>：</a:t>
              </a:r>
              <a:r>
                <a:rPr lang="en-US" altLang="ja-JP" sz="1000" dirty="0">
                  <a:latin typeface="小塚ゴシック Pro L"/>
                  <a:ea typeface="小塚ゴシック Pro L"/>
                  <a:cs typeface="小塚ゴシック Pro L"/>
                </a:rPr>
                <a:t>https://s-nponet.net</a:t>
              </a:r>
            </a:p>
            <a:p>
              <a:pPr>
                <a:tabLst>
                  <a:tab pos="812800" algn="l"/>
                  <a:tab pos="1160463" algn="l"/>
                </a:tabLst>
              </a:pPr>
              <a:r>
                <a:rPr lang="en-US" altLang="ja-JP" sz="1000" dirty="0">
                  <a:latin typeface="小塚ゴシック Pro L"/>
                  <a:ea typeface="小塚ゴシック Pro L"/>
                  <a:cs typeface="小塚ゴシック Pro L"/>
                </a:rPr>
                <a:t>Facebook</a:t>
              </a:r>
              <a:r>
                <a:rPr lang="ja-JP" altLang="en-US" sz="1000" dirty="0">
                  <a:latin typeface="小塚ゴシック Pro L"/>
                  <a:ea typeface="小塚ゴシック Pro L"/>
                  <a:cs typeface="小塚ゴシック Pro L"/>
                </a:rPr>
                <a:t>：</a:t>
              </a:r>
              <a:r>
                <a:rPr lang="en-US" altLang="ja-JP" sz="1000" dirty="0">
                  <a:latin typeface="小塚ゴシック Pro L"/>
                  <a:ea typeface="小塚ゴシック Pro L"/>
                  <a:cs typeface="小塚ゴシック Pro L"/>
                </a:rPr>
                <a:t>https://www.facebook.com/shinjuku.npo.center</a:t>
              </a:r>
            </a:p>
          </p:txBody>
        </p:sp>
      </p:grpSp>
      <p:grpSp>
        <p:nvGrpSpPr>
          <p:cNvPr id="35" name="グループ化 34">
            <a:extLst>
              <a:ext uri="{FF2B5EF4-FFF2-40B4-BE49-F238E27FC236}">
                <a16:creationId xmlns:a16="http://schemas.microsoft.com/office/drawing/2014/main" id="{A3E4015B-A190-8830-6967-EB1B98627C0F}"/>
              </a:ext>
            </a:extLst>
          </p:cNvPr>
          <p:cNvGrpSpPr/>
          <p:nvPr/>
        </p:nvGrpSpPr>
        <p:grpSpPr>
          <a:xfrm>
            <a:off x="134017" y="7363118"/>
            <a:ext cx="4713999" cy="1669442"/>
            <a:chOff x="180240" y="7561901"/>
            <a:chExt cx="4768848" cy="1669442"/>
          </a:xfrm>
        </p:grpSpPr>
        <p:sp>
          <p:nvSpPr>
            <p:cNvPr id="36" name="テキスト ボックス 35">
              <a:extLst>
                <a:ext uri="{FF2B5EF4-FFF2-40B4-BE49-F238E27FC236}">
                  <a16:creationId xmlns:a16="http://schemas.microsoft.com/office/drawing/2014/main" id="{1F23E56C-EFB6-9BB7-86D2-01B58EFF8B07}"/>
                </a:ext>
              </a:extLst>
            </p:cNvPr>
            <p:cNvSpPr txBox="1"/>
            <p:nvPr/>
          </p:nvSpPr>
          <p:spPr>
            <a:xfrm>
              <a:off x="262568" y="7561901"/>
              <a:ext cx="3685745" cy="165600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noAutofit/>
            </a:bodyPr>
            <a:lstStyle/>
            <a:p>
              <a:pPr>
                <a:defRPr/>
              </a:pPr>
              <a:r>
                <a:rPr lang="ja-JP" altLang="en-US" sz="1000" b="1" dirty="0">
                  <a:solidFill>
                    <a:srgbClr val="000000"/>
                  </a:solidFill>
                  <a:latin typeface="小塚ゴシック Pro L"/>
                  <a:ea typeface="小塚ゴシック Pro L"/>
                  <a:cs typeface="小塚ゴシック Pro L"/>
                </a:rPr>
                <a:t>アクセス</a:t>
              </a:r>
              <a:endParaRPr lang="en-US" altLang="ja-JP" sz="1000" b="1" dirty="0">
                <a:solidFill>
                  <a:srgbClr val="000000"/>
                </a:solidFill>
                <a:latin typeface="小塚ゴシック Pro L"/>
                <a:ea typeface="小塚ゴシック Pro L"/>
                <a:cs typeface="小塚ゴシック Pro L"/>
              </a:endParaRPr>
            </a:p>
            <a:p>
              <a:pPr>
                <a:defRPr/>
              </a:pPr>
              <a:endParaRPr lang="en-US" altLang="ja-JP" sz="1000" b="1" dirty="0">
                <a:solidFill>
                  <a:srgbClr val="000000"/>
                </a:solidFill>
                <a:latin typeface="小塚ゴシック Pro L"/>
                <a:ea typeface="小塚ゴシック Pro L"/>
                <a:cs typeface="小塚ゴシック Pro L"/>
              </a:endParaRPr>
            </a:p>
            <a:p>
              <a:pPr>
                <a:defRPr/>
              </a:pPr>
              <a:r>
                <a:rPr lang="ja-JP" altLang="en-US" sz="500" b="1" dirty="0">
                  <a:solidFill>
                    <a:srgbClr val="000000"/>
                  </a:solidFill>
                  <a:latin typeface="小塚ゴシック Pro L"/>
                  <a:ea typeface="小塚ゴシック Pro L"/>
                  <a:cs typeface="小塚ゴシック Pro L"/>
                </a:rPr>
                <a:t>　　</a:t>
              </a:r>
              <a:endParaRPr lang="en-US" altLang="ja-JP" sz="500" b="1" dirty="0">
                <a:solidFill>
                  <a:srgbClr val="000000"/>
                </a:solidFill>
                <a:latin typeface="小塚ゴシック Pro L"/>
                <a:ea typeface="小塚ゴシック Pro L"/>
                <a:cs typeface="小塚ゴシック Pro L"/>
              </a:endParaRPr>
            </a:p>
            <a:p>
              <a:pPr>
                <a:defRPr/>
              </a:pPr>
              <a:r>
                <a:rPr lang="ja-JP" altLang="en-US" sz="500" b="1" dirty="0">
                  <a:solidFill>
                    <a:srgbClr val="000000"/>
                  </a:solidFill>
                  <a:latin typeface="小塚ゴシック Pro L"/>
                  <a:ea typeface="小塚ゴシック Pro L"/>
                  <a:cs typeface="小塚ゴシック Pro L"/>
                </a:rPr>
                <a:t>　　</a:t>
              </a:r>
              <a:endParaRPr lang="en-US" altLang="ja-JP" sz="5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a:p>
              <a:pPr algn="ctr">
                <a:defRPr/>
              </a:pPr>
              <a:r>
                <a:rPr lang="ja-JP" altLang="en-US" sz="1000" b="1" dirty="0">
                  <a:solidFill>
                    <a:srgbClr val="000000"/>
                  </a:solidFill>
                  <a:latin typeface="小塚ゴシック Pro L"/>
                  <a:ea typeface="小塚ゴシック Pro L"/>
                  <a:cs typeface="小塚ゴシック Pro L"/>
                </a:rPr>
                <a:t>　　　　　　　　　　　　　　　　　　　　　　　　　　　　　　　　　　　　　　　　　　</a:t>
              </a:r>
              <a:endParaRPr lang="en-US" altLang="ja-JP" sz="1000" b="1" dirty="0">
                <a:solidFill>
                  <a:srgbClr val="000000"/>
                </a:solidFill>
                <a:latin typeface="小塚ゴシック Pro L"/>
                <a:ea typeface="小塚ゴシック Pro L"/>
                <a:cs typeface="小塚ゴシック Pro L"/>
              </a:endParaRPr>
            </a:p>
            <a:p>
              <a:pPr algn="ctr">
                <a:defRPr/>
              </a:pPr>
              <a:endParaRPr lang="en-US" altLang="ja-JP" sz="1000" b="1" dirty="0">
                <a:solidFill>
                  <a:schemeClr val="bg1"/>
                </a:solidFill>
                <a:latin typeface="小塚ゴシック Pro L"/>
                <a:ea typeface="小塚ゴシック Pro L"/>
                <a:cs typeface="小塚ゴシック Pro L"/>
              </a:endParaRPr>
            </a:p>
            <a:p>
              <a:pPr algn="ctr">
                <a:defRPr/>
              </a:pPr>
              <a:endParaRPr lang="en-US" altLang="ja-JP" sz="800" b="1" dirty="0">
                <a:solidFill>
                  <a:schemeClr val="bg1"/>
                </a:solidFill>
                <a:latin typeface="小塚ゴシック Pro L"/>
                <a:ea typeface="小塚ゴシック Pro L"/>
                <a:cs typeface="小塚ゴシック Pro L"/>
              </a:endParaRPr>
            </a:p>
            <a:p>
              <a:pPr algn="ctr">
                <a:defRPr/>
              </a:pPr>
              <a:endParaRPr lang="en-US" altLang="ja-JP" sz="1000" b="1" dirty="0">
                <a:solidFill>
                  <a:schemeClr val="bg1"/>
                </a:solidFill>
                <a:latin typeface="小塚ゴシック Pro L"/>
                <a:ea typeface="小塚ゴシック Pro L"/>
                <a:cs typeface="小塚ゴシック Pro L"/>
              </a:endParaRPr>
            </a:p>
            <a:p>
              <a:pPr algn="ctr">
                <a:defRPr/>
              </a:pPr>
              <a:endParaRPr lang="en-US" altLang="ja-JP" sz="800" b="1" dirty="0">
                <a:solidFill>
                  <a:schemeClr val="bg1"/>
                </a:solidFill>
                <a:latin typeface="小塚ゴシック Pro L"/>
                <a:ea typeface="小塚ゴシック Pro L"/>
                <a:cs typeface="小塚ゴシック Pro L"/>
              </a:endParaRPr>
            </a:p>
            <a:p>
              <a:pPr algn="ctr">
                <a:defRPr/>
              </a:pPr>
              <a:endParaRPr lang="en-US" altLang="ja-JP" sz="1000" b="1" dirty="0">
                <a:solidFill>
                  <a:schemeClr val="bg1"/>
                </a:solidFill>
                <a:latin typeface="小塚ゴシック Pro L"/>
                <a:ea typeface="小塚ゴシック Pro L"/>
                <a:cs typeface="小塚ゴシック Pro L"/>
              </a:endParaRPr>
            </a:p>
          </p:txBody>
        </p:sp>
        <p:sp>
          <p:nvSpPr>
            <p:cNvPr id="37" name="正方形/長方形 36">
              <a:extLst>
                <a:ext uri="{FF2B5EF4-FFF2-40B4-BE49-F238E27FC236}">
                  <a16:creationId xmlns:a16="http://schemas.microsoft.com/office/drawing/2014/main" id="{08F41E3B-E21B-0A1C-7E01-80509B41E6D8}"/>
                </a:ext>
              </a:extLst>
            </p:cNvPr>
            <p:cNvSpPr/>
            <p:nvPr/>
          </p:nvSpPr>
          <p:spPr>
            <a:xfrm>
              <a:off x="180240" y="7728367"/>
              <a:ext cx="4768848" cy="1502976"/>
            </a:xfrm>
            <a:prstGeom prst="rect">
              <a:avLst/>
            </a:prstGeom>
          </p:spPr>
          <p:txBody>
            <a:bodyPr wrap="square">
              <a:spAutoFit/>
            </a:bodyPr>
            <a:lstStyle/>
            <a:p>
              <a:pPr fontAlgn="base">
                <a:lnSpc>
                  <a:spcPts val="1200"/>
                </a:lnSpc>
                <a:spcAft>
                  <a:spcPts val="0"/>
                </a:spcAft>
              </a:pP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バスでお越しになる場合</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いずれの停留所からも徒歩で</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4</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分</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endParaRPr lang="ja-JP" altLang="en-US" sz="900" dirty="0">
                <a:latin typeface="小塚ゴシック Pr6N L" panose="020B0200000000000000" pitchFamily="34" charset="-128"/>
                <a:ea typeface="小塚ゴシック Pr6N L" panose="020B0200000000000000" pitchFamily="34" charset="-128"/>
                <a:cs typeface="ＭＳ Ｐゴシック"/>
              </a:endParaRPr>
            </a:p>
            <a:p>
              <a:pPr fontAlgn="base">
                <a:lnSpc>
                  <a:spcPts val="1200"/>
                </a:lnSpc>
              </a:pP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・各線 新宿駅 西口</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より</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関東バス</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で</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小滝橋</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下車</a:t>
              </a:r>
              <a:r>
                <a:rPr lang="ja-JP" altLang="en-US"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（乗車時間</a:t>
              </a:r>
              <a:r>
                <a:rPr lang="en-US" altLang="ja-JP"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10</a:t>
              </a:r>
              <a:r>
                <a:rPr lang="ja-JP" altLang="en-US"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分前後）</a:t>
              </a:r>
              <a:br>
                <a:rPr lang="en-US" altLang="ja-JP"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b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　 西口地下より標柱番号</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12</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14</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を上がった乗場から出るバス</a:t>
              </a:r>
              <a:r>
                <a:rPr lang="ja-JP" altLang="en-US"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（すべて）</a:t>
              </a:r>
              <a:endParaRPr lang="en-US" altLang="ja-JP" sz="8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endParaRPr>
            </a:p>
            <a:p>
              <a:pPr fontAlgn="base">
                <a:lnSpc>
                  <a:spcPts val="1200"/>
                </a:lnSpc>
              </a:pP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・各線 高田馬場駅 早稲田口</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より</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都バス</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で</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小滝橋 </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郵便局前</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下車</a:t>
              </a:r>
              <a:endPar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endParaRPr>
            </a:p>
            <a:p>
              <a:pPr fontAlgn="base">
                <a:lnSpc>
                  <a:spcPts val="1200"/>
                </a:lnSpc>
              </a:pP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　 </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（乗車時間</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5</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分前後） 早稲田口を出て目の前、高架下の乗場</a:t>
              </a:r>
              <a:endPar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endParaRPr>
            </a:p>
            <a:p>
              <a:pPr fontAlgn="base">
                <a:lnSpc>
                  <a:spcPts val="1200"/>
                </a:lnSpc>
              </a:pP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最寄駅から徒歩でお越しになる場合</a:t>
              </a:r>
              <a:r>
                <a:rPr lang="en-US" altLang="ja-JP"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endPar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endParaRPr>
            </a:p>
            <a:p>
              <a:pPr fontAlgn="base">
                <a:lnSpc>
                  <a:spcPts val="1200"/>
                </a:lnSpc>
              </a:pP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・東京メトロ東西線 </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落合駅</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、西武新宿線 </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下落合駅</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より徒歩</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12</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分</a:t>
              </a:r>
              <a:endPar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endParaRPr>
            </a:p>
            <a:p>
              <a:pPr fontAlgn="base">
                <a:lnSpc>
                  <a:spcPts val="1200"/>
                </a:lnSpc>
              </a:pP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JR</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山手線･東京メトロ東西線･西武新宿線 </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高田馬場駅</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JR</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中央線 </a:t>
              </a:r>
              <a:b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b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　</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東中野駅･大久保駅</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、都営大江戸線 </a:t>
              </a:r>
              <a:r>
                <a:rPr lang="ja-JP" altLang="en-US" sz="900" b="1"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東中野駅･中井駅</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より徒歩</a:t>
              </a:r>
              <a:r>
                <a:rPr lang="en-US" altLang="ja-JP"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15</a:t>
              </a:r>
              <a:r>
                <a:rPr lang="ja-JP" altLang="en-US" sz="900" dirty="0">
                  <a:solidFill>
                    <a:srgbClr val="000000"/>
                  </a:solidFill>
                  <a:latin typeface="小塚ゴシック Pr6N L" panose="020B0200000000000000" pitchFamily="34" charset="-128"/>
                  <a:ea typeface="小塚ゴシック Pr6N L" panose="020B0200000000000000" pitchFamily="34" charset="-128"/>
                  <a:cs typeface="Arial" panose="020B0604020202020204" pitchFamily="34" charset="0"/>
                </a:rPr>
                <a:t>分</a:t>
              </a:r>
            </a:p>
          </p:txBody>
        </p:sp>
      </p:grpSp>
      <p:grpSp>
        <p:nvGrpSpPr>
          <p:cNvPr id="38" name="グループ化 37">
            <a:extLst>
              <a:ext uri="{FF2B5EF4-FFF2-40B4-BE49-F238E27FC236}">
                <a16:creationId xmlns:a16="http://schemas.microsoft.com/office/drawing/2014/main" id="{A129D245-E6CD-435C-FD55-4EF0CA141E8C}"/>
              </a:ext>
            </a:extLst>
          </p:cNvPr>
          <p:cNvGrpSpPr/>
          <p:nvPr/>
        </p:nvGrpSpPr>
        <p:grpSpPr>
          <a:xfrm>
            <a:off x="103130" y="9087499"/>
            <a:ext cx="3755621" cy="1092560"/>
            <a:chOff x="147123" y="9351039"/>
            <a:chExt cx="3785837" cy="1092560"/>
          </a:xfrm>
        </p:grpSpPr>
        <p:sp>
          <p:nvSpPr>
            <p:cNvPr id="39" name="テキスト ボックス 38">
              <a:extLst>
                <a:ext uri="{FF2B5EF4-FFF2-40B4-BE49-F238E27FC236}">
                  <a16:creationId xmlns:a16="http://schemas.microsoft.com/office/drawing/2014/main" id="{213E9EAE-4015-F730-AA79-F77437E321C1}"/>
                </a:ext>
              </a:extLst>
            </p:cNvPr>
            <p:cNvSpPr txBox="1"/>
            <p:nvPr/>
          </p:nvSpPr>
          <p:spPr>
            <a:xfrm>
              <a:off x="258498" y="9351039"/>
              <a:ext cx="3674462" cy="911714"/>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noAutofit/>
            </a:bodyPr>
            <a:lstStyle/>
            <a:p>
              <a:pPr>
                <a:defRPr/>
              </a:pPr>
              <a:r>
                <a:rPr lang="ja-JP" altLang="en-US" sz="1000" b="1" dirty="0">
                  <a:solidFill>
                    <a:srgbClr val="000000"/>
                  </a:solidFill>
                  <a:latin typeface="小塚ゴシック Pro L"/>
                  <a:ea typeface="小塚ゴシック Pro L"/>
                  <a:cs typeface="小塚ゴシック Pro L"/>
                </a:rPr>
                <a:t>作成＆発行</a:t>
              </a:r>
              <a:endParaRPr lang="en-US" altLang="ja-JP" sz="10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a:p>
              <a:pPr>
                <a:defRPr/>
              </a:pPr>
              <a:endParaRPr lang="en-US" altLang="ja-JP" sz="800" b="1" dirty="0">
                <a:solidFill>
                  <a:srgbClr val="000000"/>
                </a:solidFill>
                <a:latin typeface="小塚ゴシック Pro L"/>
                <a:ea typeface="小塚ゴシック Pro L"/>
                <a:cs typeface="小塚ゴシック Pro L"/>
              </a:endParaRPr>
            </a:p>
          </p:txBody>
        </p:sp>
        <p:sp>
          <p:nvSpPr>
            <p:cNvPr id="40" name="テキスト ボックス 85">
              <a:extLst>
                <a:ext uri="{FF2B5EF4-FFF2-40B4-BE49-F238E27FC236}">
                  <a16:creationId xmlns:a16="http://schemas.microsoft.com/office/drawing/2014/main" id="{98C55DD9-1F8F-E2CC-FBE4-05F43A027C5C}"/>
                </a:ext>
              </a:extLst>
            </p:cNvPr>
            <p:cNvSpPr txBox="1">
              <a:spLocks noChangeArrowheads="1"/>
            </p:cNvSpPr>
            <p:nvPr/>
          </p:nvSpPr>
          <p:spPr bwMode="auto">
            <a:xfrm>
              <a:off x="147123" y="9520269"/>
              <a:ext cx="3745556" cy="923330"/>
            </a:xfrm>
            <a:prstGeom prst="rect">
              <a:avLst/>
            </a:prstGeom>
            <a:noFill/>
            <a:ln w="9525">
              <a:noFill/>
              <a:miter lim="800000"/>
              <a:headEnd/>
              <a:tailEnd/>
            </a:ln>
          </p:spPr>
          <p:txBody>
            <a:bodyPr wrap="square">
              <a:spAutoFit/>
            </a:bodyPr>
            <a:lstStyle/>
            <a:p>
              <a:r>
                <a:rPr lang="ja-JP" altLang="en-US" sz="900" dirty="0">
                  <a:latin typeface="小塚ゴシック Pro L"/>
                  <a:ea typeface="小塚ゴシック Pro L"/>
                  <a:cs typeface="小塚ゴシック Pro L"/>
                </a:rPr>
                <a:t>　新宿区立新宿</a:t>
              </a:r>
              <a:r>
                <a:rPr lang="en-US" altLang="ja-JP" sz="900" dirty="0">
                  <a:latin typeface="小塚ゴシック Pro L"/>
                  <a:ea typeface="小塚ゴシック Pro L"/>
                  <a:cs typeface="小塚ゴシック Pro L"/>
                </a:rPr>
                <a:t>NPO</a:t>
              </a:r>
              <a:r>
                <a:rPr lang="ja-JP" altLang="en-US" sz="900" dirty="0">
                  <a:latin typeface="小塚ゴシック Pro L"/>
                  <a:ea typeface="小塚ゴシック Pro L"/>
                  <a:cs typeface="小塚ゴシック Pro L"/>
                </a:rPr>
                <a:t>協働推進センター</a:t>
              </a:r>
              <a:endParaRPr lang="en-US" altLang="ja-JP" sz="900" dirty="0">
                <a:latin typeface="小塚ゴシック Pro L"/>
                <a:ea typeface="小塚ゴシック Pro L"/>
                <a:cs typeface="小塚ゴシック Pro L"/>
              </a:endParaRPr>
            </a:p>
            <a:p>
              <a:r>
                <a:rPr lang="ja-JP" altLang="en-US" sz="900" dirty="0">
                  <a:latin typeface="小塚ゴシック Pro L"/>
                  <a:ea typeface="小塚ゴシック Pro L"/>
                  <a:cs typeface="小塚ゴシック Pro L"/>
                </a:rPr>
                <a:t>　指定管理者：一般社団法人 新宿</a:t>
              </a:r>
              <a:r>
                <a:rPr lang="en-US" altLang="ja-JP" sz="900" dirty="0">
                  <a:latin typeface="小塚ゴシック Pro L"/>
                  <a:ea typeface="小塚ゴシック Pro L"/>
                  <a:cs typeface="小塚ゴシック Pro L"/>
                </a:rPr>
                <a:t>NPO</a:t>
              </a:r>
              <a:r>
                <a:rPr lang="ja-JP" altLang="en-US" sz="900" dirty="0">
                  <a:latin typeface="小塚ゴシック Pro L"/>
                  <a:ea typeface="小塚ゴシック Pro L"/>
                  <a:cs typeface="小塚ゴシック Pro L"/>
                </a:rPr>
                <a:t>ネットワーク協議会</a:t>
              </a:r>
              <a:endParaRPr lang="en-US" altLang="ja-JP" sz="900" dirty="0">
                <a:latin typeface="小塚ゴシック Pro L"/>
                <a:ea typeface="小塚ゴシック Pro L"/>
                <a:cs typeface="小塚ゴシック Pro L"/>
              </a:endParaRPr>
            </a:p>
            <a:p>
              <a:r>
                <a:rPr lang="ja-JP" altLang="en-US" sz="900" dirty="0">
                  <a:latin typeface="小塚ゴシック Pro L"/>
                  <a:ea typeface="小塚ゴシック Pro L"/>
                  <a:cs typeface="小塚ゴシック Pro L"/>
                </a:rPr>
                <a:t>　（〒</a:t>
              </a:r>
              <a:r>
                <a:rPr lang="en-US" altLang="ja-JP" sz="900" dirty="0">
                  <a:latin typeface="小塚ゴシック Pro L"/>
                  <a:ea typeface="小塚ゴシック Pro L"/>
                  <a:cs typeface="小塚ゴシック Pro L"/>
                </a:rPr>
                <a:t>169-0075</a:t>
              </a:r>
              <a:r>
                <a:rPr lang="ja-JP" altLang="en-US" sz="900" dirty="0">
                  <a:latin typeface="小塚ゴシック Pro L"/>
                  <a:ea typeface="小塚ゴシック Pro L"/>
                  <a:cs typeface="小塚ゴシック Pro L"/>
                </a:rPr>
                <a:t>　新宿区高田馬場</a:t>
              </a:r>
              <a:r>
                <a:rPr lang="en-US" altLang="ja-JP" sz="900" dirty="0">
                  <a:latin typeface="小塚ゴシック Pro L"/>
                  <a:ea typeface="小塚ゴシック Pro L"/>
                  <a:cs typeface="小塚ゴシック Pro L"/>
                </a:rPr>
                <a:t>4-36-12</a:t>
              </a:r>
              <a:r>
                <a:rPr lang="ja-JP" altLang="en-US" sz="900" dirty="0">
                  <a:latin typeface="小塚ゴシック Pro L"/>
                  <a:ea typeface="小塚ゴシック Pro L"/>
                  <a:cs typeface="小塚ゴシック Pro L"/>
                </a:rPr>
                <a:t>）</a:t>
              </a:r>
              <a:endParaRPr lang="en-US" altLang="ja-JP" sz="900" dirty="0">
                <a:latin typeface="小塚ゴシック Pro L"/>
                <a:ea typeface="小塚ゴシック Pro L"/>
                <a:cs typeface="小塚ゴシック Pro L"/>
              </a:endParaRPr>
            </a:p>
            <a:p>
              <a:r>
                <a:rPr lang="ja-JP" altLang="en-US" sz="900" dirty="0">
                  <a:latin typeface="小塚ゴシック Pro L"/>
                  <a:ea typeface="小塚ゴシック Pro L"/>
                  <a:cs typeface="小塚ゴシック Pro L"/>
                </a:rPr>
                <a:t>　編集：嶺村 富士雄　林 幸靖　月岡 英人　國府田 明子　　　　　</a:t>
              </a:r>
              <a:endParaRPr lang="en-US" altLang="ja-JP" sz="900" dirty="0">
                <a:latin typeface="小塚ゴシック Pro L"/>
                <a:ea typeface="小塚ゴシック Pro L"/>
                <a:cs typeface="小塚ゴシック Pro L"/>
              </a:endParaRPr>
            </a:p>
            <a:p>
              <a:r>
                <a:rPr lang="ja-JP" altLang="en-US" sz="900" dirty="0">
                  <a:latin typeface="小塚ゴシック Pro L"/>
                  <a:ea typeface="小塚ゴシック Pro L"/>
                  <a:cs typeface="小塚ゴシック Pro L"/>
                </a:rPr>
                <a:t>　　　　</a:t>
              </a:r>
              <a:endParaRPr lang="en-US" altLang="ja-JP" sz="900" dirty="0">
                <a:latin typeface="小塚ゴシック Pro L"/>
                <a:ea typeface="小塚ゴシック Pro L"/>
                <a:cs typeface="小塚ゴシック Pro L"/>
              </a:endParaRPr>
            </a:p>
            <a:p>
              <a:r>
                <a:rPr lang="ja-JP" altLang="en-US" sz="900" dirty="0">
                  <a:latin typeface="小塚ゴシック Pro L"/>
                  <a:ea typeface="小塚ゴシック Pro L"/>
                  <a:cs typeface="小塚ゴシック Pro L"/>
                </a:rPr>
                <a:t>　　　　</a:t>
              </a:r>
              <a:endParaRPr lang="en-US" altLang="ja-JP" sz="900" dirty="0">
                <a:latin typeface="小塚ゴシック Pro L"/>
                <a:ea typeface="小塚ゴシック Pro L"/>
                <a:cs typeface="小塚ゴシック Pro L"/>
              </a:endParaRPr>
            </a:p>
          </p:txBody>
        </p:sp>
      </p:grpSp>
      <p:pic>
        <p:nvPicPr>
          <p:cNvPr id="41" name="図 40">
            <a:extLst>
              <a:ext uri="{FF2B5EF4-FFF2-40B4-BE49-F238E27FC236}">
                <a16:creationId xmlns:a16="http://schemas.microsoft.com/office/drawing/2014/main" id="{A819AD73-FD78-B57D-1660-868D86BF5D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2786" y="7246922"/>
            <a:ext cx="3340294" cy="2797809"/>
          </a:xfrm>
          <a:prstGeom prst="rect">
            <a:avLst/>
          </a:prstGeom>
        </p:spPr>
      </p:pic>
      <p:pic>
        <p:nvPicPr>
          <p:cNvPr id="42" name="図 41">
            <a:extLst>
              <a:ext uri="{FF2B5EF4-FFF2-40B4-BE49-F238E27FC236}">
                <a16:creationId xmlns:a16="http://schemas.microsoft.com/office/drawing/2014/main" id="{4557D3CF-421E-7315-F6EE-E43336A228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8284" y="6595527"/>
            <a:ext cx="1049069" cy="956108"/>
          </a:xfrm>
          <a:prstGeom prst="rect">
            <a:avLst/>
          </a:prstGeom>
        </p:spPr>
      </p:pic>
      <p:cxnSp>
        <p:nvCxnSpPr>
          <p:cNvPr id="43" name="直線コネクタ 42">
            <a:extLst>
              <a:ext uri="{FF2B5EF4-FFF2-40B4-BE49-F238E27FC236}">
                <a16:creationId xmlns:a16="http://schemas.microsoft.com/office/drawing/2014/main" id="{5A978F55-E10A-49CC-84F0-03CC4CF0D71F}"/>
              </a:ext>
            </a:extLst>
          </p:cNvPr>
          <p:cNvCxnSpPr>
            <a:cxnSpLocks/>
          </p:cNvCxnSpPr>
          <p:nvPr/>
        </p:nvCxnSpPr>
        <p:spPr>
          <a:xfrm>
            <a:off x="4591107" y="7041690"/>
            <a:ext cx="459662" cy="1990870"/>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6824C1E1-3B2B-4F8F-5869-423D3131B2F0}"/>
              </a:ext>
            </a:extLst>
          </p:cNvPr>
          <p:cNvSpPr/>
          <p:nvPr/>
        </p:nvSpPr>
        <p:spPr>
          <a:xfrm>
            <a:off x="213615" y="312684"/>
            <a:ext cx="7074962" cy="504818"/>
          </a:xfrm>
          <a:prstGeom prst="rect">
            <a:avLst/>
          </a:prstGeom>
          <a:solidFill>
            <a:srgbClr val="CC00FF"/>
          </a:solidFill>
          <a:ln w="9525">
            <a:noFill/>
          </a:ln>
          <a:effectLst/>
        </p:spPr>
        <p:txBody>
          <a:bodyPr wrap="square" anchor="ctr">
            <a:spAutoFit/>
            <a:sp3d contourW="25400" prstMaterial="matte">
              <a:contourClr>
                <a:schemeClr val="accent2">
                  <a:tint val="20000"/>
                </a:schemeClr>
              </a:contourClr>
            </a:sp3d>
          </a:bodyPr>
          <a:lstStyle/>
          <a:p>
            <a:pPr algn="ctr" defTabSz="1036930" fontAlgn="auto">
              <a:lnSpc>
                <a:spcPts val="3500"/>
              </a:lnSpc>
              <a:spcBef>
                <a:spcPts val="0"/>
              </a:spcBef>
              <a:spcAft>
                <a:spcPts val="0"/>
              </a:spcAft>
              <a:defRPr/>
            </a:pPr>
            <a:endParaRPr lang="en-US" altLang="ja-JP" sz="1800" spc="50" dirty="0">
              <a:ln w="9525">
                <a:solidFill>
                  <a:schemeClr val="tx1"/>
                </a:solidFill>
              </a:ln>
              <a:solidFill>
                <a:schemeClr val="bg1"/>
              </a:solidFill>
              <a:latin typeface="小塚ゴシック Pro H" pitchFamily="34" charset="-128"/>
              <a:ea typeface="小塚ゴシック Pro H" pitchFamily="34" charset="-128"/>
            </a:endParaRPr>
          </a:p>
        </p:txBody>
      </p:sp>
      <p:sp>
        <p:nvSpPr>
          <p:cNvPr id="45" name="正方形/長方形 44">
            <a:extLst>
              <a:ext uri="{FF2B5EF4-FFF2-40B4-BE49-F238E27FC236}">
                <a16:creationId xmlns:a16="http://schemas.microsoft.com/office/drawing/2014/main" id="{0175A0EC-68D7-89B6-7B17-C0C963C76E71}"/>
              </a:ext>
            </a:extLst>
          </p:cNvPr>
          <p:cNvSpPr/>
          <p:nvPr/>
        </p:nvSpPr>
        <p:spPr>
          <a:xfrm>
            <a:off x="307975" y="393527"/>
            <a:ext cx="7039673" cy="500216"/>
          </a:xfrm>
          <a:prstGeom prst="rect">
            <a:avLst/>
          </a:prstGeom>
          <a:noFill/>
          <a:ln w="28575">
            <a:solidFill>
              <a:srgbClr val="CC00FF"/>
            </a:solidFill>
          </a:ln>
        </p:spPr>
        <p:txBody>
          <a:bodyPr wrap="square"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defTabSz="1036930" fontAlgn="auto">
              <a:spcBef>
                <a:spcPts val="0"/>
              </a:spcBef>
              <a:spcAft>
                <a:spcPts val="0"/>
              </a:spcAft>
              <a:defRPr/>
            </a:pPr>
            <a:endParaRPr lang="ja-JP" alt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a typeface="+mn-ea"/>
            </a:endParaRPr>
          </a:p>
        </p:txBody>
      </p:sp>
      <p:sp>
        <p:nvSpPr>
          <p:cNvPr id="46" name="正方形/長方形 45">
            <a:extLst>
              <a:ext uri="{FF2B5EF4-FFF2-40B4-BE49-F238E27FC236}">
                <a16:creationId xmlns:a16="http://schemas.microsoft.com/office/drawing/2014/main" id="{CF0758BF-2E05-047E-738D-00EC2E3D7450}"/>
              </a:ext>
            </a:extLst>
          </p:cNvPr>
          <p:cNvSpPr/>
          <p:nvPr/>
        </p:nvSpPr>
        <p:spPr>
          <a:xfrm>
            <a:off x="29285" y="1282390"/>
            <a:ext cx="45719" cy="45719"/>
          </a:xfrm>
          <a:prstGeom prst="rect">
            <a:avLst/>
          </a:prstGeom>
          <a:noFill/>
        </p:spPr>
        <p:txBody>
          <a:bodyPr wrap="non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7" name="正方形/長方形 46">
            <a:extLst>
              <a:ext uri="{FF2B5EF4-FFF2-40B4-BE49-F238E27FC236}">
                <a16:creationId xmlns:a16="http://schemas.microsoft.com/office/drawing/2014/main" id="{7595C537-CFF0-F82B-00C8-3FC655CF07A5}"/>
              </a:ext>
            </a:extLst>
          </p:cNvPr>
          <p:cNvSpPr/>
          <p:nvPr/>
        </p:nvSpPr>
        <p:spPr>
          <a:xfrm>
            <a:off x="-9796" y="-1485"/>
            <a:ext cx="153921" cy="1871698"/>
          </a:xfrm>
          <a:prstGeom prst="rect">
            <a:avLst/>
          </a:prstGeom>
          <a:noFill/>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8" name="テキスト ボックス 47">
            <a:extLst>
              <a:ext uri="{FF2B5EF4-FFF2-40B4-BE49-F238E27FC236}">
                <a16:creationId xmlns:a16="http://schemas.microsoft.com/office/drawing/2014/main" id="{D6173FFC-B94A-31CA-4572-88657E9CA6BA}"/>
              </a:ext>
            </a:extLst>
          </p:cNvPr>
          <p:cNvSpPr txBox="1"/>
          <p:nvPr/>
        </p:nvSpPr>
        <p:spPr>
          <a:xfrm>
            <a:off x="75999" y="5587740"/>
            <a:ext cx="6000752" cy="854080"/>
          </a:xfrm>
          <a:prstGeom prst="rect">
            <a:avLst/>
          </a:prstGeom>
          <a:noFill/>
        </p:spPr>
        <p:txBody>
          <a:bodyPr wrap="square" rtlCol="0">
            <a:spAutoFit/>
          </a:bodyPr>
          <a:lstStyle/>
          <a:p>
            <a:pPr marL="177800" indent="-85725">
              <a:lnSpc>
                <a:spcPts val="1500"/>
              </a:lnSpc>
            </a:pPr>
            <a:r>
              <a:rPr lang="en-US" altLang="ja-JP" sz="1050" b="1" dirty="0">
                <a:solidFill>
                  <a:srgbClr val="FF0000"/>
                </a:solidFill>
                <a:latin typeface="HG丸ｺﾞｼｯｸM-PRO" pitchFamily="50" charset="-128"/>
                <a:ea typeface="HG丸ｺﾞｼｯｸM-PRO" pitchFamily="50" charset="-128"/>
              </a:rPr>
              <a:t>※</a:t>
            </a:r>
            <a:r>
              <a:rPr lang="ja-JP" altLang="en-US" sz="1050" b="1" dirty="0">
                <a:solidFill>
                  <a:srgbClr val="FF0000"/>
                </a:solidFill>
                <a:latin typeface="HG丸ｺﾞｼｯｸM-PRO" pitchFamily="50" charset="-128"/>
                <a:ea typeface="HG丸ｺﾞｼｯｸM-PRO" pitchFamily="50" charset="-128"/>
              </a:rPr>
              <a:t>詳細は</a:t>
            </a:r>
            <a:r>
              <a:rPr lang="en-US" altLang="ja-JP" sz="1050" b="1" dirty="0">
                <a:solidFill>
                  <a:srgbClr val="FF0000"/>
                </a:solidFill>
                <a:latin typeface="HG丸ｺﾞｼｯｸM-PRO" pitchFamily="50" charset="-128"/>
                <a:ea typeface="HG丸ｺﾞｼｯｸM-PRO" pitchFamily="50" charset="-128"/>
              </a:rPr>
              <a:t>HP</a:t>
            </a:r>
            <a:r>
              <a:rPr lang="ja-JP" altLang="en-US" sz="1050" b="1" dirty="0">
                <a:solidFill>
                  <a:srgbClr val="FF0000"/>
                </a:solidFill>
                <a:latin typeface="HG丸ｺﾞｼｯｸM-PRO" pitchFamily="50" charset="-128"/>
                <a:ea typeface="HG丸ｺﾞｼｯｸM-PRO" pitchFamily="50" charset="-128"/>
              </a:rPr>
              <a:t>にてご確認ください</a:t>
            </a:r>
            <a:endParaRPr lang="en-US" altLang="ja-JP" sz="1050" b="1" dirty="0">
              <a:solidFill>
                <a:srgbClr val="FF0000"/>
              </a:solidFill>
              <a:latin typeface="HG丸ｺﾞｼｯｸM-PRO" pitchFamily="50" charset="-128"/>
              <a:ea typeface="HG丸ｺﾞｼｯｸM-PRO" pitchFamily="50" charset="-128"/>
            </a:endParaRPr>
          </a:p>
          <a:p>
            <a:pPr marL="177800" indent="-85725">
              <a:lnSpc>
                <a:spcPts val="1500"/>
              </a:lnSpc>
            </a:pPr>
            <a:r>
              <a:rPr lang="ja-JP" altLang="en-US" sz="1050" dirty="0">
                <a:latin typeface="メイリオ" panose="020B0604030504040204" pitchFamily="50" charset="-128"/>
                <a:ea typeface="メイリオ" panose="020B0604030504040204" pitchFamily="50" charset="-128"/>
              </a:rPr>
              <a:t>★参加ご希望の方は、電話、</a:t>
            </a:r>
            <a:r>
              <a:rPr lang="en-US" altLang="ja-JP" sz="1050" dirty="0">
                <a:latin typeface="メイリオ" panose="020B0604030504040204" pitchFamily="50" charset="-128"/>
                <a:ea typeface="メイリオ" panose="020B0604030504040204" pitchFamily="50" charset="-128"/>
              </a:rPr>
              <a:t>FAX</a:t>
            </a:r>
            <a:r>
              <a:rPr lang="ja-JP" altLang="en-US" sz="1050" dirty="0">
                <a:latin typeface="メイリオ" panose="020B0604030504040204" pitchFamily="50" charset="-128"/>
                <a:ea typeface="メイリオ" panose="020B0604030504040204" pitchFamily="50" charset="-128"/>
              </a:rPr>
              <a:t>、メールにて、下記お問い合わせ先へご連絡ください。</a:t>
            </a:r>
            <a:endParaRPr lang="en-US" altLang="ja-JP" sz="1050" dirty="0">
              <a:latin typeface="メイリオ" panose="020B0604030504040204" pitchFamily="50" charset="-128"/>
              <a:ea typeface="メイリオ" panose="020B0604030504040204" pitchFamily="50" charset="-128"/>
            </a:endParaRPr>
          </a:p>
          <a:p>
            <a:pPr marL="177800" indent="-85725">
              <a:lnSpc>
                <a:spcPts val="1500"/>
              </a:lnSpc>
            </a:pPr>
            <a:r>
              <a:rPr lang="ja-JP" altLang="en-US" sz="1050" dirty="0">
                <a:latin typeface="メイリオ" panose="020B0604030504040204" pitchFamily="50" charset="-128"/>
                <a:ea typeface="メイリオ" panose="020B0604030504040204" pitchFamily="50" charset="-128"/>
              </a:rPr>
              <a:t>★講座・イベントは変更・延期又は中止する場合がございます。最新情報等につきまし</a:t>
            </a:r>
            <a:endParaRPr lang="en-US" altLang="ja-JP" sz="1050" dirty="0">
              <a:latin typeface="メイリオ" panose="020B0604030504040204" pitchFamily="50" charset="-128"/>
              <a:ea typeface="メイリオ" panose="020B0604030504040204" pitchFamily="50" charset="-128"/>
            </a:endParaRPr>
          </a:p>
          <a:p>
            <a:pPr marL="177800" indent="-85725">
              <a:lnSpc>
                <a:spcPts val="1500"/>
              </a:lnSpc>
            </a:pPr>
            <a:r>
              <a:rPr lang="ja-JP" altLang="en-US" sz="1050" dirty="0">
                <a:latin typeface="メイリオ" panose="020B0604030504040204" pitchFamily="50" charset="-128"/>
                <a:ea typeface="メイリオ" panose="020B0604030504040204" pitchFamily="50" charset="-128"/>
              </a:rPr>
              <a:t>   ては、当センター</a:t>
            </a:r>
            <a:r>
              <a:rPr lang="en-US" altLang="ja-JP" sz="1050" dirty="0">
                <a:latin typeface="メイリオ" panose="020B0604030504040204" pitchFamily="50" charset="-128"/>
                <a:ea typeface="メイリオ" panose="020B0604030504040204" pitchFamily="50" charset="-128"/>
              </a:rPr>
              <a:t>HP</a:t>
            </a:r>
            <a:r>
              <a:rPr lang="ja-JP" altLang="en-US" sz="1050" dirty="0">
                <a:latin typeface="メイリオ" panose="020B0604030504040204" pitchFamily="50" charset="-128"/>
                <a:ea typeface="メイリオ" panose="020B0604030504040204" pitchFamily="50" charset="-128"/>
              </a:rPr>
              <a:t>をご参照ください。</a:t>
            </a:r>
            <a:r>
              <a:rPr lang="en-US" altLang="ja-JP" sz="1050" dirty="0">
                <a:latin typeface="メイリオ" panose="020B0604030504040204" pitchFamily="50" charset="-128"/>
                <a:ea typeface="メイリオ" panose="020B0604030504040204" pitchFamily="50" charset="-128"/>
              </a:rPr>
              <a:t>【URL:https://s-nponet.net/】</a:t>
            </a:r>
          </a:p>
        </p:txBody>
      </p:sp>
      <p:grpSp>
        <p:nvGrpSpPr>
          <p:cNvPr id="49" name="グループ化 48">
            <a:extLst>
              <a:ext uri="{FF2B5EF4-FFF2-40B4-BE49-F238E27FC236}">
                <a16:creationId xmlns:a16="http://schemas.microsoft.com/office/drawing/2014/main" id="{8358A8E6-0642-7E34-D635-373A00AC7702}"/>
              </a:ext>
            </a:extLst>
          </p:cNvPr>
          <p:cNvGrpSpPr/>
          <p:nvPr/>
        </p:nvGrpSpPr>
        <p:grpSpPr>
          <a:xfrm>
            <a:off x="5535711" y="5677798"/>
            <a:ext cx="2064337" cy="341899"/>
            <a:chOff x="5352192" y="5763419"/>
            <a:chExt cx="2064337" cy="341899"/>
          </a:xfrm>
        </p:grpSpPr>
        <p:sp>
          <p:nvSpPr>
            <p:cNvPr id="50" name="正方形/長方形 49">
              <a:extLst>
                <a:ext uri="{FF2B5EF4-FFF2-40B4-BE49-F238E27FC236}">
                  <a16:creationId xmlns:a16="http://schemas.microsoft.com/office/drawing/2014/main" id="{9F15BF3F-A8C4-F841-E8DF-8D7CF95E189F}"/>
                </a:ext>
              </a:extLst>
            </p:cNvPr>
            <p:cNvSpPr/>
            <p:nvPr/>
          </p:nvSpPr>
          <p:spPr>
            <a:xfrm>
              <a:off x="6108574" y="5797740"/>
              <a:ext cx="1307955" cy="283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rgbClr val="FF0000"/>
                  </a:solidFill>
                  <a:latin typeface="メイリオ" panose="020B0604030504040204" pitchFamily="50" charset="-128"/>
                  <a:ea typeface="メイリオ" panose="020B0604030504040204" pitchFamily="50" charset="-128"/>
                </a:rPr>
                <a:t>《</a:t>
              </a:r>
              <a:r>
                <a:rPr lang="ja-JP" altLang="en-US" sz="800" dirty="0">
                  <a:solidFill>
                    <a:srgbClr val="FF0000"/>
                  </a:solidFill>
                  <a:latin typeface="メイリオ" panose="020B0604030504040204" pitchFamily="50" charset="-128"/>
                  <a:ea typeface="メイリオ" panose="020B0604030504040204" pitchFamily="50" charset="-128"/>
                </a:rPr>
                <a:t>オンライン参加</a:t>
              </a:r>
              <a:r>
                <a:rPr kumimoji="1" lang="ja-JP" altLang="en-US" sz="800" dirty="0">
                  <a:solidFill>
                    <a:srgbClr val="FF0000"/>
                  </a:solidFill>
                  <a:latin typeface="メイリオ" panose="020B0604030504040204" pitchFamily="50" charset="-128"/>
                  <a:ea typeface="メイリオ" panose="020B0604030504040204" pitchFamily="50" charset="-128"/>
                </a:rPr>
                <a:t>用</a:t>
              </a:r>
              <a:r>
                <a:rPr kumimoji="1" lang="en-US" altLang="ja-JP" sz="800" dirty="0">
                  <a:solidFill>
                    <a:srgbClr val="FF0000"/>
                  </a:solidFill>
                  <a:latin typeface="メイリオ" panose="020B0604030504040204" pitchFamily="50" charset="-128"/>
                  <a:ea typeface="メイリオ" panose="020B0604030504040204" pitchFamily="50" charset="-128"/>
                </a:rPr>
                <a:t>》</a:t>
              </a:r>
            </a:p>
          </p:txBody>
        </p:sp>
        <p:sp>
          <p:nvSpPr>
            <p:cNvPr id="51" name="正方形/長方形 50">
              <a:extLst>
                <a:ext uri="{FF2B5EF4-FFF2-40B4-BE49-F238E27FC236}">
                  <a16:creationId xmlns:a16="http://schemas.microsoft.com/office/drawing/2014/main" id="{2E54BFC4-7AC7-92B4-8A61-812A133402CA}"/>
                </a:ext>
              </a:extLst>
            </p:cNvPr>
            <p:cNvSpPr/>
            <p:nvPr/>
          </p:nvSpPr>
          <p:spPr>
            <a:xfrm>
              <a:off x="5352192" y="5763419"/>
              <a:ext cx="1341845" cy="3418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solidFill>
                    <a:srgbClr val="FF0000"/>
                  </a:solidFill>
                  <a:latin typeface="メイリオ" panose="020B0604030504040204" pitchFamily="50" charset="-128"/>
                  <a:ea typeface="メイリオ" panose="020B0604030504040204" pitchFamily="50" charset="-128"/>
                </a:rPr>
                <a:t>《</a:t>
              </a:r>
              <a:r>
                <a:rPr kumimoji="1" lang="ja-JP" altLang="en-US" sz="800" dirty="0">
                  <a:solidFill>
                    <a:srgbClr val="FF0000"/>
                  </a:solidFill>
                  <a:latin typeface="メイリオ" panose="020B0604030504040204" pitchFamily="50" charset="-128"/>
                  <a:ea typeface="メイリオ" panose="020B0604030504040204" pitchFamily="50" charset="-128"/>
                </a:rPr>
                <a:t>会場参加用</a:t>
              </a:r>
              <a:r>
                <a:rPr kumimoji="1" lang="en-US" altLang="ja-JP" sz="800" dirty="0">
                  <a:solidFill>
                    <a:srgbClr val="FF0000"/>
                  </a:solidFill>
                  <a:latin typeface="メイリオ" panose="020B0604030504040204" pitchFamily="50" charset="-128"/>
                  <a:ea typeface="メイリオ" panose="020B0604030504040204" pitchFamily="50" charset="-128"/>
                </a:rPr>
                <a:t>》</a:t>
              </a:r>
            </a:p>
          </p:txBody>
        </p:sp>
      </p:grpSp>
      <p:sp>
        <p:nvSpPr>
          <p:cNvPr id="52" name="正方形/長方形 51">
            <a:extLst>
              <a:ext uri="{FF2B5EF4-FFF2-40B4-BE49-F238E27FC236}">
                <a16:creationId xmlns:a16="http://schemas.microsoft.com/office/drawing/2014/main" id="{04F501EB-E571-15BA-66E5-E377348C0938}"/>
              </a:ext>
            </a:extLst>
          </p:cNvPr>
          <p:cNvSpPr/>
          <p:nvPr/>
        </p:nvSpPr>
        <p:spPr>
          <a:xfrm>
            <a:off x="5936231" y="5572485"/>
            <a:ext cx="1352347" cy="2513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rgbClr val="FF0000"/>
                </a:solidFill>
                <a:latin typeface="メイリオ" panose="020B0604030504040204" pitchFamily="50" charset="-128"/>
                <a:ea typeface="メイリオ" panose="020B0604030504040204" pitchFamily="50" charset="-128"/>
              </a:rPr>
              <a:t>【</a:t>
            </a:r>
            <a:r>
              <a:rPr lang="ja-JP" altLang="en-US" sz="900" dirty="0">
                <a:solidFill>
                  <a:srgbClr val="FF0000"/>
                </a:solidFill>
                <a:latin typeface="メイリオ" panose="020B0604030504040204" pitchFamily="50" charset="-128"/>
                <a:ea typeface="メイリオ" panose="020B0604030504040204" pitchFamily="50" charset="-128"/>
              </a:rPr>
              <a:t>申込フォーム</a:t>
            </a:r>
            <a:r>
              <a:rPr lang="en-US" altLang="ja-JP" sz="900" dirty="0">
                <a:solidFill>
                  <a:srgbClr val="FF0000"/>
                </a:solidFill>
                <a:latin typeface="メイリオ" panose="020B0604030504040204" pitchFamily="50" charset="-128"/>
                <a:ea typeface="メイリオ" panose="020B0604030504040204" pitchFamily="50" charset="-128"/>
              </a:rPr>
              <a:t>】</a:t>
            </a:r>
            <a:endParaRPr kumimoji="1" lang="en-US" altLang="ja-JP" sz="900" dirty="0">
              <a:solidFill>
                <a:srgbClr val="FF0000"/>
              </a:solidFill>
              <a:latin typeface="メイリオ" panose="020B0604030504040204" pitchFamily="50" charset="-128"/>
              <a:ea typeface="メイリオ" panose="020B0604030504040204" pitchFamily="50" charset="-128"/>
            </a:endParaRPr>
          </a:p>
        </p:txBody>
      </p:sp>
      <p:sp>
        <p:nvSpPr>
          <p:cNvPr id="53" name="正方形/長方形 52">
            <a:extLst>
              <a:ext uri="{FF2B5EF4-FFF2-40B4-BE49-F238E27FC236}">
                <a16:creationId xmlns:a16="http://schemas.microsoft.com/office/drawing/2014/main" id="{5B1F10E3-9722-07CD-4E40-25079F4CDD21}"/>
              </a:ext>
            </a:extLst>
          </p:cNvPr>
          <p:cNvSpPr/>
          <p:nvPr/>
        </p:nvSpPr>
        <p:spPr>
          <a:xfrm>
            <a:off x="1365076" y="1678665"/>
            <a:ext cx="3589362" cy="512827"/>
          </a:xfrm>
          <a:prstGeom prst="rect">
            <a:avLst/>
          </a:prstGeom>
          <a:noFill/>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4" name="正方形/長方形 53">
            <a:extLst>
              <a:ext uri="{FF2B5EF4-FFF2-40B4-BE49-F238E27FC236}">
                <a16:creationId xmlns:a16="http://schemas.microsoft.com/office/drawing/2014/main" id="{A5F990B2-607E-4770-F2C7-26DD49F0FFD1}"/>
              </a:ext>
            </a:extLst>
          </p:cNvPr>
          <p:cNvSpPr/>
          <p:nvPr/>
        </p:nvSpPr>
        <p:spPr>
          <a:xfrm>
            <a:off x="1699824" y="1874869"/>
            <a:ext cx="1565607" cy="391958"/>
          </a:xfrm>
          <a:prstGeom prst="rect">
            <a:avLst/>
          </a:prstGeom>
          <a:noFill/>
        </p:spPr>
        <p:txBody>
          <a:bodyPr wrap="non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5" name="正方形/長方形 54">
            <a:extLst>
              <a:ext uri="{FF2B5EF4-FFF2-40B4-BE49-F238E27FC236}">
                <a16:creationId xmlns:a16="http://schemas.microsoft.com/office/drawing/2014/main" id="{BEABF3BD-152C-5CD2-929B-57F8030DFBC1}"/>
              </a:ext>
            </a:extLst>
          </p:cNvPr>
          <p:cNvSpPr/>
          <p:nvPr/>
        </p:nvSpPr>
        <p:spPr>
          <a:xfrm>
            <a:off x="2474929" y="1753058"/>
            <a:ext cx="3177498" cy="444925"/>
          </a:xfrm>
          <a:prstGeom prst="rect">
            <a:avLst/>
          </a:prstGeom>
          <a:noFill/>
        </p:spPr>
        <p:txBody>
          <a:bodyPr wrap="square" lIns="91440" tIns="45720" rIns="91440" bIns="45720" rtlCol="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kumimoji="1" lang="ja-JP" alt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6" name="タイトル 1">
            <a:extLst>
              <a:ext uri="{FF2B5EF4-FFF2-40B4-BE49-F238E27FC236}">
                <a16:creationId xmlns:a16="http://schemas.microsoft.com/office/drawing/2014/main" id="{74B3BDFC-C133-35B4-B59A-F9EF22646909}"/>
              </a:ext>
            </a:extLst>
          </p:cNvPr>
          <p:cNvSpPr txBox="1">
            <a:spLocks/>
          </p:cNvSpPr>
          <p:nvPr/>
        </p:nvSpPr>
        <p:spPr bwMode="auto">
          <a:xfrm>
            <a:off x="215398" y="1033944"/>
            <a:ext cx="7164714" cy="2069418"/>
          </a:xfrm>
          <a:prstGeom prst="rect">
            <a:avLst/>
          </a:prstGeom>
          <a:noFill/>
          <a:ln w="9525">
            <a:solidFill>
              <a:srgbClr val="CC00FF"/>
            </a:solidFill>
            <a:prstDash val="sysDot"/>
            <a:miter lim="800000"/>
            <a:headEnd/>
            <a:tailEnd/>
          </a:ln>
        </p:spPr>
        <p:txBody>
          <a:bodyPr lIns="103650" tIns="51824" rIns="103650" bIns="51824"/>
          <a:lstStyle/>
          <a:p>
            <a:pPr marL="542925" indent="-542925" algn="ctr">
              <a:lnSpc>
                <a:spcPts val="2000"/>
              </a:lnSpc>
              <a:tabLst>
                <a:tab pos="179388" algn="l"/>
              </a:tabLst>
            </a:pPr>
            <a:r>
              <a:rPr lang="en-US" altLang="ja-JP" sz="1600" b="1" dirty="0">
                <a:latin typeface="メイリオ" panose="020B0604030504040204" pitchFamily="50" charset="-128"/>
                <a:ea typeface="メイリオ" panose="020B0604030504040204" pitchFamily="50" charset="-128"/>
              </a:rPr>
              <a:t>【NPO</a:t>
            </a:r>
            <a:r>
              <a:rPr lang="ja-JP" altLang="en-US" sz="1600" b="1" dirty="0">
                <a:latin typeface="メイリオ" panose="020B0604030504040204" pitchFamily="50" charset="-128"/>
                <a:ea typeface="メイリオ" panose="020B0604030504040204" pitchFamily="50" charset="-128"/>
              </a:rPr>
              <a:t>のための法務講座</a:t>
            </a:r>
            <a:r>
              <a:rPr lang="en-US" altLang="ja-JP" sz="1600" b="1" dirty="0">
                <a:latin typeface="メイリオ" panose="020B0604030504040204" pitchFamily="50" charset="-128"/>
                <a:ea typeface="メイリオ" panose="020B0604030504040204" pitchFamily="50" charset="-128"/>
              </a:rPr>
              <a:t>】</a:t>
            </a:r>
          </a:p>
          <a:p>
            <a:pPr marL="542925" indent="-542925" algn="ctr">
              <a:lnSpc>
                <a:spcPts val="2000"/>
              </a:lnSpc>
              <a:tabLst>
                <a:tab pos="179388" algn="l"/>
              </a:tabLst>
            </a:pPr>
            <a:r>
              <a:rPr lang="ja-JP" altLang="en-US" sz="1400" b="1" dirty="0">
                <a:latin typeface="メイリオ" panose="020B0604030504040204" pitchFamily="50" charset="-128"/>
                <a:ea typeface="メイリオ" panose="020B0604030504040204" pitchFamily="50" charset="-128"/>
              </a:rPr>
              <a:t>～その認識で大丈夫？</a:t>
            </a:r>
            <a:r>
              <a:rPr lang="en-US" altLang="ja-JP" sz="1400" b="1" dirty="0">
                <a:latin typeface="メイリオ" panose="020B0604030504040204" pitchFamily="50" charset="-128"/>
                <a:ea typeface="メイリオ" panose="020B0604030504040204" pitchFamily="50" charset="-128"/>
              </a:rPr>
              <a:t>NPO</a:t>
            </a:r>
            <a:r>
              <a:rPr lang="ja-JP" altLang="en-US" sz="1400" b="1" dirty="0">
                <a:latin typeface="メイリオ" panose="020B0604030504040204" pitchFamily="50" charset="-128"/>
                <a:ea typeface="メイリオ" panose="020B0604030504040204" pitchFamily="50" charset="-128"/>
              </a:rPr>
              <a:t>とコンプライアンス（法令遵守）～</a:t>
            </a:r>
            <a:endParaRPr lang="en-US" altLang="ja-JP" sz="1400" b="1" dirty="0">
              <a:latin typeface="メイリオ" panose="020B0604030504040204" pitchFamily="50" charset="-128"/>
              <a:ea typeface="メイリオ" panose="020B0604030504040204" pitchFamily="50" charset="-128"/>
            </a:endParaRPr>
          </a:p>
          <a:p>
            <a:pPr marL="542925" indent="-542925">
              <a:lnSpc>
                <a:spcPts val="18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日　時</a:t>
            </a:r>
            <a:r>
              <a:rPr lang="en-US" altLang="ja-JP" sz="1200" b="1"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6</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6</a:t>
            </a:r>
            <a:r>
              <a:rPr lang="ja-JP" altLang="en-US" sz="1200" dirty="0">
                <a:latin typeface="メイリオ" panose="020B0604030504040204" pitchFamily="50" charset="-128"/>
                <a:ea typeface="メイリオ" panose="020B0604030504040204" pitchFamily="50" charset="-128"/>
              </a:rPr>
              <a:t>日</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木</a:t>
            </a:r>
            <a:r>
              <a:rPr lang="en-US" altLang="ja-JP" sz="1200" dirty="0">
                <a:latin typeface="メイリオ" panose="020B0604030504040204" pitchFamily="50" charset="-128"/>
                <a:ea typeface="メイリオ" panose="020B0604030504040204" pitchFamily="50" charset="-128"/>
              </a:rPr>
              <a:t>) 18:45</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20:45</a:t>
            </a:r>
          </a:p>
          <a:p>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内　容</a:t>
            </a:r>
            <a:r>
              <a:rPr lang="en-US" altLang="ja-JP" sz="1200" b="1"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法人を設立・運営していくための基本的な法律である</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法のポイントを確認すると</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ともに、活動を行う上で知っておくべき法律全般について学びます。</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設立・運営経験</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のある講師が、</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が直面する法務トラブルの具体的事例や対応も紹介します。　　　</a:t>
            </a:r>
            <a:endParaRPr lang="en-US" altLang="ja-JP" sz="1200" dirty="0">
              <a:latin typeface="メイリオ" panose="020B0604030504040204" pitchFamily="50" charset="-128"/>
              <a:ea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講　師</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瀧口 徹 氏 </a:t>
            </a:r>
            <a:r>
              <a:rPr lang="en-US" altLang="ja-JP" sz="1200" dirty="0">
                <a:latin typeface="メイリオ" panose="020B0604030504040204" pitchFamily="50" charset="-128"/>
                <a:ea typeface="メイリオ" panose="020B0604030504040204" pitchFamily="50" charset="-128"/>
              </a:rPr>
              <a:t>(BLP-Network </a:t>
            </a:r>
            <a:r>
              <a:rPr lang="ja-JP" altLang="en-US" sz="1200" dirty="0">
                <a:latin typeface="メイリオ" panose="020B0604030504040204" pitchFamily="50" charset="-128"/>
                <a:ea typeface="メイリオ" panose="020B0604030504040204" pitchFamily="50" charset="-128"/>
              </a:rPr>
              <a:t>メンバー・弁護士</a:t>
            </a:r>
            <a:r>
              <a:rPr lang="en-US" altLang="ja-JP" sz="1200" dirty="0">
                <a:latin typeface="メイリオ" panose="020B0604030504040204" pitchFamily="50" charset="-128"/>
                <a:ea typeface="メイリオ" panose="020B0604030504040204" pitchFamily="50" charset="-128"/>
              </a:rPr>
              <a:t>)</a:t>
            </a:r>
          </a:p>
          <a:p>
            <a:pPr marL="542925" indent="-542925">
              <a:lnSpc>
                <a:spcPts val="17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会　場</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当センター </a:t>
            </a:r>
            <a:r>
              <a:rPr lang="en-US" altLang="ja-JP" sz="1200" dirty="0">
                <a:latin typeface="メイリオ" panose="020B0604030504040204" pitchFamily="50" charset="-128"/>
                <a:ea typeface="メイリオ" panose="020B0604030504040204" pitchFamily="50" charset="-128"/>
              </a:rPr>
              <a:t>501</a:t>
            </a:r>
            <a:r>
              <a:rPr lang="ja-JP" altLang="en-US" sz="1200" dirty="0">
                <a:latin typeface="メイリオ" panose="020B0604030504040204" pitchFamily="50" charset="-128"/>
                <a:ea typeface="メイリオ" panose="020B0604030504040204" pitchFamily="50" charset="-128"/>
              </a:rPr>
              <a:t>会議室 　</a:t>
            </a:r>
            <a:endParaRPr lang="en-US" altLang="ja-JP" sz="1200" dirty="0">
              <a:latin typeface="メイリオ" panose="020B0604030504040204" pitchFamily="50" charset="-128"/>
              <a:ea typeface="メイリオ" panose="020B0604030504040204" pitchFamily="50" charset="-128"/>
            </a:endParaRPr>
          </a:p>
          <a:p>
            <a:pPr marL="542925" indent="-542925">
              <a:lnSpc>
                <a:spcPts val="17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定   員</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会場</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先着順</a:t>
            </a:r>
            <a:r>
              <a:rPr lang="en-US" altLang="ja-JP" sz="1200" dirty="0">
                <a:latin typeface="メイリオ" panose="020B0604030504040204" pitchFamily="50" charset="-128"/>
                <a:ea typeface="メイリオ" panose="020B0604030504040204" pitchFamily="50" charset="-128"/>
              </a:rPr>
              <a:t>) 20</a:t>
            </a:r>
            <a:r>
              <a:rPr lang="ja-JP" altLang="en-US" sz="1200" dirty="0">
                <a:latin typeface="メイリオ" panose="020B0604030504040204" pitchFamily="50" charset="-128"/>
                <a:ea typeface="メイリオ" panose="020B0604030504040204" pitchFamily="50" charset="-128"/>
              </a:rPr>
              <a:t>名　　オンライン</a:t>
            </a:r>
            <a:r>
              <a:rPr lang="en-US" altLang="ja-JP" sz="1200" dirty="0">
                <a:latin typeface="メイリオ" panose="020B0604030504040204" pitchFamily="50" charset="-128"/>
                <a:ea typeface="メイリオ" panose="020B0604030504040204" pitchFamily="50" charset="-128"/>
              </a:rPr>
              <a:t>(Zoom)</a:t>
            </a: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40</a:t>
            </a:r>
            <a:r>
              <a:rPr lang="ja-JP" altLang="en-US" sz="1200" dirty="0">
                <a:latin typeface="メイリオ" panose="020B0604030504040204" pitchFamily="50" charset="-128"/>
                <a:ea typeface="メイリオ" panose="020B0604030504040204" pitchFamily="50" charset="-128"/>
              </a:rPr>
              <a:t>名　　</a:t>
            </a: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参加費</a:t>
            </a:r>
            <a:r>
              <a:rPr lang="en-US" altLang="ja-JP" sz="1200" b="1"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1,000</a:t>
            </a:r>
            <a:r>
              <a:rPr lang="ja-JP" altLang="en-US" sz="1200" dirty="0">
                <a:latin typeface="メイリオ" panose="020B0604030504040204" pitchFamily="50" charset="-128"/>
                <a:ea typeface="メイリオ" panose="020B0604030504040204" pitchFamily="50" charset="-128"/>
              </a:rPr>
              <a:t>円</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資料代等</a:t>
            </a:r>
            <a:r>
              <a:rPr lang="en-US" altLang="ja-JP" sz="1200" dirty="0">
                <a:latin typeface="メイリオ" panose="020B0604030504040204" pitchFamily="50" charset="-128"/>
                <a:ea typeface="メイリオ" panose="020B0604030504040204" pitchFamily="50" charset="-128"/>
              </a:rPr>
              <a:t>)</a:t>
            </a:r>
          </a:p>
        </p:txBody>
      </p:sp>
      <p:pic>
        <p:nvPicPr>
          <p:cNvPr id="57" name="Picture 46" descr="講座">
            <a:extLst>
              <a:ext uri="{FF2B5EF4-FFF2-40B4-BE49-F238E27FC236}">
                <a16:creationId xmlns:a16="http://schemas.microsoft.com/office/drawing/2014/main" id="{F68AED07-37FA-94FB-7DE3-8DB1BEDEAA04}"/>
              </a:ext>
            </a:extLst>
          </p:cNvPr>
          <p:cNvPicPr>
            <a:picLocks noChangeAspect="1" noChangeArrowheads="1"/>
          </p:cNvPicPr>
          <p:nvPr/>
        </p:nvPicPr>
        <p:blipFill>
          <a:blip r:embed="rId4"/>
          <a:srcRect/>
          <a:stretch>
            <a:fillRect/>
          </a:stretch>
        </p:blipFill>
        <p:spPr bwMode="auto">
          <a:xfrm>
            <a:off x="411187" y="1122419"/>
            <a:ext cx="612430" cy="204936"/>
          </a:xfrm>
          <a:prstGeom prst="rect">
            <a:avLst/>
          </a:prstGeom>
          <a:noFill/>
          <a:ln w="9525">
            <a:noFill/>
            <a:miter lim="800000"/>
            <a:headEnd/>
            <a:tailEnd/>
          </a:ln>
        </p:spPr>
      </p:pic>
      <p:pic>
        <p:nvPicPr>
          <p:cNvPr id="58" name="Picture 46" descr="講座">
            <a:extLst>
              <a:ext uri="{FF2B5EF4-FFF2-40B4-BE49-F238E27FC236}">
                <a16:creationId xmlns:a16="http://schemas.microsoft.com/office/drawing/2014/main" id="{7BE4C575-5100-6DC7-B9AC-CB757C12609E}"/>
              </a:ext>
            </a:extLst>
          </p:cNvPr>
          <p:cNvPicPr>
            <a:picLocks noChangeAspect="1" noChangeArrowheads="1"/>
          </p:cNvPicPr>
          <p:nvPr/>
        </p:nvPicPr>
        <p:blipFill>
          <a:blip r:embed="rId4"/>
          <a:srcRect/>
          <a:stretch>
            <a:fillRect/>
          </a:stretch>
        </p:blipFill>
        <p:spPr bwMode="auto">
          <a:xfrm>
            <a:off x="411187" y="3525485"/>
            <a:ext cx="609600" cy="203990"/>
          </a:xfrm>
          <a:prstGeom prst="rect">
            <a:avLst/>
          </a:prstGeom>
          <a:noFill/>
          <a:ln w="9525">
            <a:noFill/>
            <a:miter lim="800000"/>
            <a:headEnd/>
            <a:tailEnd/>
          </a:ln>
        </p:spPr>
      </p:pic>
      <p:sp>
        <p:nvSpPr>
          <p:cNvPr id="59" name="テキスト ボックス 58">
            <a:extLst>
              <a:ext uri="{FF2B5EF4-FFF2-40B4-BE49-F238E27FC236}">
                <a16:creationId xmlns:a16="http://schemas.microsoft.com/office/drawing/2014/main" id="{7B328A7B-62E3-467A-99A7-B4D94F230F79}"/>
              </a:ext>
            </a:extLst>
          </p:cNvPr>
          <p:cNvSpPr txBox="1"/>
          <p:nvPr/>
        </p:nvSpPr>
        <p:spPr>
          <a:xfrm>
            <a:off x="1757404" y="361854"/>
            <a:ext cx="5442184" cy="369332"/>
          </a:xfrm>
          <a:prstGeom prst="rect">
            <a:avLst/>
          </a:prstGeom>
          <a:noFill/>
          <a:ln>
            <a:noFill/>
          </a:ln>
        </p:spPr>
        <p:txBody>
          <a:bodyPr wrap="square">
            <a:spAutoFit/>
          </a:bodyPr>
          <a:lstStyle/>
          <a:p>
            <a:r>
              <a:rPr lang="ja-JP" altLang="en-US" sz="1800" b="1" dirty="0">
                <a:solidFill>
                  <a:schemeClr val="bg1"/>
                </a:solidFill>
                <a:latin typeface="メイリオ" pitchFamily="50" charset="-128"/>
                <a:ea typeface="メイリオ" pitchFamily="50" charset="-128"/>
                <a:cs typeface="メイリオ" pitchFamily="50" charset="-128"/>
              </a:rPr>
              <a:t>　　 センターからのお知らせ</a:t>
            </a:r>
            <a:endParaRPr lang="en-US" altLang="ja-JP" sz="1800" b="1" dirty="0">
              <a:solidFill>
                <a:schemeClr val="bg1"/>
              </a:solidFill>
              <a:latin typeface="メイリオ" pitchFamily="50" charset="-128"/>
              <a:ea typeface="メイリオ" pitchFamily="50" charset="-128"/>
              <a:cs typeface="メイリオ" pitchFamily="50" charset="-128"/>
            </a:endParaRPr>
          </a:p>
        </p:txBody>
      </p:sp>
      <p:sp>
        <p:nvSpPr>
          <p:cNvPr id="60" name="タイトル 1">
            <a:extLst>
              <a:ext uri="{FF2B5EF4-FFF2-40B4-BE49-F238E27FC236}">
                <a16:creationId xmlns:a16="http://schemas.microsoft.com/office/drawing/2014/main" id="{5696C3AD-1F98-BD32-6008-5333C108F5FD}"/>
              </a:ext>
            </a:extLst>
          </p:cNvPr>
          <p:cNvSpPr txBox="1">
            <a:spLocks/>
          </p:cNvSpPr>
          <p:nvPr/>
        </p:nvSpPr>
        <p:spPr bwMode="auto">
          <a:xfrm>
            <a:off x="206652" y="3306182"/>
            <a:ext cx="7164714" cy="2275787"/>
          </a:xfrm>
          <a:prstGeom prst="rect">
            <a:avLst/>
          </a:prstGeom>
          <a:noFill/>
          <a:ln w="9525">
            <a:solidFill>
              <a:srgbClr val="CC00FF"/>
            </a:solidFill>
            <a:prstDash val="sysDot"/>
            <a:miter lim="800000"/>
            <a:headEnd/>
            <a:tailEnd/>
          </a:ln>
        </p:spPr>
        <p:txBody>
          <a:bodyPr lIns="103650" tIns="51824" rIns="103650" bIns="51824"/>
          <a:lstStyle/>
          <a:p>
            <a:pPr marL="542925" indent="-542925" algn="ctr">
              <a:lnSpc>
                <a:spcPts val="2000"/>
              </a:lnSpc>
              <a:tabLst>
                <a:tab pos="179388" algn="l"/>
              </a:tabLst>
            </a:pPr>
            <a:r>
              <a:rPr lang="en-US" altLang="ja-JP" sz="1600" b="1" dirty="0">
                <a:latin typeface="メイリオ" panose="020B0604030504040204" pitchFamily="50" charset="-128"/>
                <a:ea typeface="メイリオ" panose="020B0604030504040204" pitchFamily="50" charset="-128"/>
              </a:rPr>
              <a:t>【NPO</a:t>
            </a:r>
            <a:r>
              <a:rPr lang="ja-JP" altLang="en-US" sz="1600" b="1" dirty="0">
                <a:latin typeface="メイリオ" panose="020B0604030504040204" pitchFamily="50" charset="-128"/>
                <a:ea typeface="メイリオ" panose="020B0604030504040204" pitchFamily="50" charset="-128"/>
              </a:rPr>
              <a:t>のための労務管理講座</a:t>
            </a:r>
            <a:r>
              <a:rPr lang="en-US" altLang="ja-JP" sz="1600" b="1" dirty="0">
                <a:latin typeface="メイリオ" panose="020B0604030504040204" pitchFamily="50" charset="-128"/>
                <a:ea typeface="メイリオ" panose="020B0604030504040204" pitchFamily="50" charset="-128"/>
              </a:rPr>
              <a:t>】</a:t>
            </a:r>
          </a:p>
          <a:p>
            <a:pPr marL="542925" indent="-542925" algn="ctr">
              <a:lnSpc>
                <a:spcPts val="2000"/>
              </a:lnSpc>
              <a:tabLst>
                <a:tab pos="179388" algn="l"/>
              </a:tabLst>
            </a:pPr>
            <a:r>
              <a:rPr lang="ja-JP" altLang="en-US" sz="1400" b="1" dirty="0">
                <a:latin typeface="メイリオ" panose="020B0604030504040204" pitchFamily="50" charset="-128"/>
                <a:ea typeface="メイリオ" panose="020B0604030504040204" pitchFamily="50" charset="-128"/>
              </a:rPr>
              <a:t>　　～労働法令や公的保険制度について～　</a:t>
            </a:r>
            <a:endParaRPr lang="en-US" altLang="ja-JP" sz="1400" b="1" dirty="0">
              <a:latin typeface="メイリオ" panose="020B0604030504040204" pitchFamily="50" charset="-128"/>
              <a:ea typeface="メイリオ" panose="020B0604030504040204" pitchFamily="50" charset="-128"/>
            </a:endParaRPr>
          </a:p>
          <a:p>
            <a:pPr marL="542925" indent="-542925">
              <a:lnSpc>
                <a:spcPts val="18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日　時</a:t>
            </a:r>
            <a:r>
              <a:rPr lang="en-US" altLang="ja-JP" sz="1200" b="1"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6</a:t>
            </a:r>
            <a:r>
              <a:rPr lang="ja-JP" altLang="en-US" sz="1200" dirty="0">
                <a:latin typeface="メイリオ" panose="020B0604030504040204" pitchFamily="50" charset="-128"/>
                <a:ea typeface="メイリオ" panose="020B0604030504040204" pitchFamily="50" charset="-128"/>
              </a:rPr>
              <a:t>月</a:t>
            </a:r>
            <a:r>
              <a:rPr lang="en-US" altLang="ja-JP" sz="1200" dirty="0">
                <a:latin typeface="メイリオ" panose="020B0604030504040204" pitchFamily="50" charset="-128"/>
                <a:ea typeface="メイリオ" panose="020B0604030504040204" pitchFamily="50" charset="-128"/>
              </a:rPr>
              <a:t>27</a:t>
            </a:r>
            <a:r>
              <a:rPr lang="ja-JP" altLang="en-US" sz="1200" dirty="0">
                <a:latin typeface="メイリオ" panose="020B0604030504040204" pitchFamily="50" charset="-128"/>
                <a:ea typeface="メイリオ" panose="020B0604030504040204" pitchFamily="50" charset="-128"/>
              </a:rPr>
              <a:t>日</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木</a:t>
            </a:r>
            <a:r>
              <a:rPr lang="en-US" altLang="ja-JP" sz="1200" dirty="0">
                <a:latin typeface="メイリオ" panose="020B0604030504040204" pitchFamily="50" charset="-128"/>
                <a:ea typeface="メイリオ" panose="020B0604030504040204" pitchFamily="50" charset="-128"/>
              </a:rPr>
              <a:t>) 18:45</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20:45</a:t>
            </a:r>
          </a:p>
          <a:p>
            <a:pPr marL="179388" indent="-179388">
              <a:lnSpc>
                <a:spcPts val="16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内　容</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人を雇用する場合、一般の企業でも</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でも労務管理が必須になります。労務管理に関す</a:t>
            </a:r>
            <a:endParaRPr lang="en-US" altLang="ja-JP" sz="1200" dirty="0">
              <a:latin typeface="メイリオ" panose="020B0604030504040204" pitchFamily="50" charset="-128"/>
              <a:ea typeface="メイリオ" panose="020B0604030504040204" pitchFamily="50" charset="-128"/>
            </a:endParaRPr>
          </a:p>
          <a:p>
            <a:pPr marL="179388" indent="-179388">
              <a:lnSpc>
                <a:spcPts val="1600"/>
              </a:lnSpc>
            </a:pPr>
            <a:r>
              <a:rPr lang="ja-JP" altLang="en-US" sz="1200" dirty="0">
                <a:latin typeface="メイリオ" panose="020B0604030504040204" pitchFamily="50" charset="-128"/>
                <a:ea typeface="メイリオ" panose="020B0604030504040204" pitchFamily="50" charset="-128"/>
              </a:rPr>
              <a:t>　　　　　る法令や、社会保険・労働保険などの公的保険についての知識を習得し、</a:t>
            </a:r>
            <a:r>
              <a:rPr lang="en-US" altLang="ja-JP" sz="1200" dirty="0">
                <a:latin typeface="メイリオ" panose="020B0604030504040204" pitchFamily="50" charset="-128"/>
                <a:ea typeface="メイリオ" panose="020B0604030504040204" pitchFamily="50" charset="-128"/>
              </a:rPr>
              <a:t>NPO</a:t>
            </a:r>
            <a:r>
              <a:rPr lang="ja-JP" altLang="en-US" sz="1200" dirty="0">
                <a:latin typeface="メイリオ" panose="020B0604030504040204" pitchFamily="50" charset="-128"/>
                <a:ea typeface="メイリオ" panose="020B0604030504040204" pitchFamily="50" charset="-128"/>
              </a:rPr>
              <a:t>で働く人の</a:t>
            </a:r>
            <a:endParaRPr lang="en-US" altLang="ja-JP" sz="1200" dirty="0">
              <a:latin typeface="メイリオ" panose="020B0604030504040204" pitchFamily="50" charset="-128"/>
              <a:ea typeface="メイリオ" panose="020B0604030504040204" pitchFamily="50" charset="-128"/>
            </a:endParaRPr>
          </a:p>
          <a:p>
            <a:pPr marL="179388" indent="-179388">
              <a:lnSpc>
                <a:spcPts val="1600"/>
              </a:lnSpc>
            </a:pPr>
            <a:r>
              <a:rPr lang="ja-JP" altLang="en-US" sz="1200" dirty="0">
                <a:latin typeface="メイリオ" panose="020B0604030504040204" pitchFamily="50" charset="-128"/>
                <a:ea typeface="メイリオ" panose="020B0604030504040204" pitchFamily="50" charset="-128"/>
              </a:rPr>
              <a:t>　　　　　労働契約や労務管理について学びます。</a:t>
            </a:r>
            <a:endParaRPr lang="en-US" altLang="ja-JP" sz="1200" dirty="0">
              <a:latin typeface="メイリオ" panose="020B0604030504040204" pitchFamily="50" charset="-128"/>
              <a:ea typeface="メイリオ" panose="020B0604030504040204" pitchFamily="50" charset="-128"/>
            </a:endParaRPr>
          </a:p>
          <a:p>
            <a:pPr marL="179388" indent="-179388">
              <a:lnSpc>
                <a:spcPts val="16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講　師</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後藤 勝 氏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特定社会保険労務士・第一種衛生管理者</a:t>
            </a:r>
            <a:r>
              <a:rPr lang="en-US" altLang="ja-JP" sz="1200" dirty="0">
                <a:latin typeface="メイリオ" panose="020B0604030504040204" pitchFamily="50" charset="-128"/>
                <a:ea typeface="メイリオ" panose="020B0604030504040204" pitchFamily="50" charset="-128"/>
              </a:rPr>
              <a:t>)</a:t>
            </a:r>
          </a:p>
          <a:p>
            <a:pPr marL="542925" indent="-542925">
              <a:lnSpc>
                <a:spcPts val="17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会　場</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当センター </a:t>
            </a:r>
            <a:r>
              <a:rPr lang="en-US" altLang="ja-JP" sz="1200" dirty="0">
                <a:latin typeface="メイリオ" panose="020B0604030504040204" pitchFamily="50" charset="-128"/>
                <a:ea typeface="メイリオ" panose="020B0604030504040204" pitchFamily="50" charset="-128"/>
              </a:rPr>
              <a:t>501</a:t>
            </a:r>
            <a:r>
              <a:rPr lang="ja-JP" altLang="en-US" sz="1200" dirty="0">
                <a:latin typeface="メイリオ" panose="020B0604030504040204" pitchFamily="50" charset="-128"/>
                <a:ea typeface="メイリオ" panose="020B0604030504040204" pitchFamily="50" charset="-128"/>
              </a:rPr>
              <a:t>会議室 　</a:t>
            </a:r>
            <a:endParaRPr lang="en-US" altLang="ja-JP" sz="1200" dirty="0">
              <a:latin typeface="メイリオ" panose="020B0604030504040204" pitchFamily="50" charset="-128"/>
              <a:ea typeface="メイリオ" panose="020B0604030504040204" pitchFamily="50" charset="-128"/>
            </a:endParaRPr>
          </a:p>
          <a:p>
            <a:pPr marL="542925" indent="-542925">
              <a:lnSpc>
                <a:spcPts val="1700"/>
              </a:lnSpc>
            </a:pP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定   員</a:t>
            </a:r>
            <a:r>
              <a:rPr lang="en-US" altLang="ja-JP" sz="1200" b="1"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会場</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先着順</a:t>
            </a:r>
            <a:r>
              <a:rPr lang="en-US" altLang="ja-JP" sz="1200" dirty="0">
                <a:latin typeface="メイリオ" panose="020B0604030504040204" pitchFamily="50" charset="-128"/>
                <a:ea typeface="メイリオ" panose="020B0604030504040204" pitchFamily="50" charset="-128"/>
              </a:rPr>
              <a:t>) 20</a:t>
            </a:r>
            <a:r>
              <a:rPr lang="ja-JP" altLang="en-US" sz="1200" dirty="0">
                <a:latin typeface="メイリオ" panose="020B0604030504040204" pitchFamily="50" charset="-128"/>
                <a:ea typeface="メイリオ" panose="020B0604030504040204" pitchFamily="50" charset="-128"/>
              </a:rPr>
              <a:t>名　　オンライン</a:t>
            </a:r>
            <a:r>
              <a:rPr lang="en-US" altLang="ja-JP" sz="1200" dirty="0">
                <a:latin typeface="メイリオ" panose="020B0604030504040204" pitchFamily="50" charset="-128"/>
                <a:ea typeface="メイリオ" panose="020B0604030504040204" pitchFamily="50" charset="-128"/>
              </a:rPr>
              <a:t>(Zoom) 40</a:t>
            </a:r>
            <a:r>
              <a:rPr lang="ja-JP" altLang="en-US" sz="1200" dirty="0">
                <a:latin typeface="メイリオ" panose="020B0604030504040204" pitchFamily="50" charset="-128"/>
                <a:ea typeface="メイリオ" panose="020B0604030504040204" pitchFamily="50" charset="-128"/>
              </a:rPr>
              <a:t>名　　</a:t>
            </a:r>
            <a:r>
              <a:rPr lang="en-US" altLang="ja-JP" sz="1200" b="1" dirty="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参加費</a:t>
            </a:r>
            <a:r>
              <a:rPr lang="en-US" altLang="ja-JP" sz="1200" b="1"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1,000</a:t>
            </a:r>
            <a:r>
              <a:rPr lang="ja-JP" altLang="en-US" sz="1200" dirty="0">
                <a:latin typeface="メイリオ" panose="020B0604030504040204" pitchFamily="50" charset="-128"/>
                <a:ea typeface="メイリオ" panose="020B0604030504040204" pitchFamily="50" charset="-128"/>
              </a:rPr>
              <a:t>円</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資料代等</a:t>
            </a:r>
            <a:r>
              <a:rPr lang="en-US" altLang="ja-JP" sz="1200" dirty="0">
                <a:latin typeface="メイリオ" panose="020B0604030504040204" pitchFamily="50" charset="-128"/>
                <a:ea typeface="メイリオ" panose="020B0604030504040204" pitchFamily="50" charset="-128"/>
              </a:rPr>
              <a:t>)</a:t>
            </a:r>
          </a:p>
          <a:p>
            <a:pPr marL="542925" indent="-542925">
              <a:lnSpc>
                <a:spcPts val="1600"/>
              </a:lnSpc>
            </a:pPr>
            <a:endParaRPr lang="en-US" altLang="ja-JP" sz="1100" dirty="0">
              <a:latin typeface="HG丸ｺﾞｼｯｸM-PRO" pitchFamily="50" charset="-128"/>
              <a:ea typeface="HG丸ｺﾞｼｯｸM-PRO" pitchFamily="50" charset="-128"/>
            </a:endParaRPr>
          </a:p>
        </p:txBody>
      </p:sp>
      <p:sp>
        <p:nvSpPr>
          <p:cNvPr id="61" name="タイトル 1">
            <a:extLst>
              <a:ext uri="{FF2B5EF4-FFF2-40B4-BE49-F238E27FC236}">
                <a16:creationId xmlns:a16="http://schemas.microsoft.com/office/drawing/2014/main" id="{F6C56900-C2C7-D715-D358-754EFE992553}"/>
              </a:ext>
            </a:extLst>
          </p:cNvPr>
          <p:cNvSpPr txBox="1">
            <a:spLocks/>
          </p:cNvSpPr>
          <p:nvPr/>
        </p:nvSpPr>
        <p:spPr bwMode="auto">
          <a:xfrm>
            <a:off x="106902" y="10338243"/>
            <a:ext cx="363538" cy="413761"/>
          </a:xfrm>
          <a:prstGeom prst="rect">
            <a:avLst/>
          </a:prstGeom>
          <a:noFill/>
          <a:ln w="9525">
            <a:noFill/>
            <a:miter lim="800000"/>
            <a:headEnd/>
            <a:tailEnd/>
          </a:ln>
        </p:spPr>
        <p:txBody>
          <a:bodyPr lIns="103693" tIns="51846" rIns="103693" bIns="51846" anchor="ctr"/>
          <a:lstStyle/>
          <a:p>
            <a:pPr algn="ctr"/>
            <a:r>
              <a:rPr lang="en-US" altLang="ja-JP" sz="1100" dirty="0">
                <a:latin typeface="07やさしさゴシックボールド"/>
                <a:ea typeface="07やさしさゴシックボールド"/>
                <a:cs typeface="Aharoni" pitchFamily="2" charset="-79"/>
              </a:rPr>
              <a:t>4</a:t>
            </a:r>
          </a:p>
        </p:txBody>
      </p:sp>
      <p:pic>
        <p:nvPicPr>
          <p:cNvPr id="62" name="図 61">
            <a:extLst>
              <a:ext uri="{FF2B5EF4-FFF2-40B4-BE49-F238E27FC236}">
                <a16:creationId xmlns:a16="http://schemas.microsoft.com/office/drawing/2014/main" id="{E02BEA33-42EC-236A-19A0-CB9E77BAA9F1}"/>
              </a:ext>
            </a:extLst>
          </p:cNvPr>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31106" y="5902124"/>
            <a:ext cx="568481" cy="555914"/>
          </a:xfrm>
          <a:prstGeom prst="rect">
            <a:avLst/>
          </a:prstGeom>
        </p:spPr>
      </p:pic>
      <p:pic>
        <p:nvPicPr>
          <p:cNvPr id="63" name="図 62">
            <a:extLst>
              <a:ext uri="{FF2B5EF4-FFF2-40B4-BE49-F238E27FC236}">
                <a16:creationId xmlns:a16="http://schemas.microsoft.com/office/drawing/2014/main" id="{21DACB23-F36A-A99C-4F87-401C5523423E}"/>
              </a:ext>
            </a:extLst>
          </p:cNvPr>
          <p:cNvPicPr>
            <a:picLocks noChangeAspect="1"/>
          </p:cNvPicPr>
          <p:nvPr/>
        </p:nvPicPr>
        <p:blipFill>
          <a:blip r:embed="rId6"/>
          <a:stretch>
            <a:fillRect/>
          </a:stretch>
        </p:blipFill>
        <p:spPr>
          <a:xfrm>
            <a:off x="5736906" y="5920274"/>
            <a:ext cx="543838" cy="542479"/>
          </a:xfrm>
          <a:prstGeom prst="rect">
            <a:avLst/>
          </a:prstGeom>
        </p:spPr>
      </p:pic>
    </p:spTree>
    <p:extLst>
      <p:ext uri="{BB962C8B-B14F-4D97-AF65-F5344CB8AC3E}">
        <p14:creationId xmlns:p14="http://schemas.microsoft.com/office/powerpoint/2010/main" val="3775942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2675</Words>
  <Application>Microsoft Office PowerPoint</Application>
  <PresentationFormat>ユーザー設定</PresentationFormat>
  <Paragraphs>305</Paragraphs>
  <Slides>4</Slides>
  <Notes>0</Notes>
  <HiddenSlides>0</HiddenSlides>
  <MMClips>0</MMClips>
  <ScaleCrop>false</ScaleCrop>
  <HeadingPairs>
    <vt:vector size="6" baseType="variant">
      <vt:variant>
        <vt:lpstr>使用されているフォント</vt:lpstr>
      </vt:variant>
      <vt:variant>
        <vt:i4>16</vt:i4>
      </vt:variant>
      <vt:variant>
        <vt:lpstr>テーマ</vt:lpstr>
      </vt:variant>
      <vt:variant>
        <vt:i4>1</vt:i4>
      </vt:variant>
      <vt:variant>
        <vt:lpstr>スライド タイトル</vt:lpstr>
      </vt:variant>
      <vt:variant>
        <vt:i4>4</vt:i4>
      </vt:variant>
    </vt:vector>
  </HeadingPairs>
  <TitlesOfParts>
    <vt:vector size="21" baseType="lpstr">
      <vt:lpstr>07やさしさゴシックボールド</vt:lpstr>
      <vt:lpstr>HGPｺﾞｼｯｸM</vt:lpstr>
      <vt:lpstr>HGP創英角ｺﾞｼｯｸUB</vt:lpstr>
      <vt:lpstr>HGSｺﾞｼｯｸE</vt:lpstr>
      <vt:lpstr>HGSｺﾞｼｯｸM</vt:lpstr>
      <vt:lpstr>HG丸ｺﾞｼｯｸM-PRO</vt:lpstr>
      <vt:lpstr>ＭＳ Ｐ明朝</vt:lpstr>
      <vt:lpstr>メイリオ</vt:lpstr>
      <vt:lpstr>小塚ゴシック Pr6N L</vt:lpstr>
      <vt:lpstr>小塚ゴシック Pro H</vt:lpstr>
      <vt:lpstr>小塚ゴシック Pro L</vt:lpstr>
      <vt:lpstr>游明朝</vt:lpstr>
      <vt:lpstr>Aharoni</vt:lpstr>
      <vt:lpstr>Arial</vt:lpstr>
      <vt:lpstr>Arial Black</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新宿NPO協働推進センター　広報誌</dc:title>
  <dc:creator>s_center</dc:creator>
  <cp:lastModifiedBy>s_center</cp:lastModifiedBy>
  <cp:revision>53</cp:revision>
  <cp:lastPrinted>2024-05-10T05:16:42Z</cp:lastPrinted>
  <dcterms:created xsi:type="dcterms:W3CDTF">2014-05-07T04:49:13Z</dcterms:created>
  <dcterms:modified xsi:type="dcterms:W3CDTF">2024-05-10T05:17:31Z</dcterms:modified>
</cp:coreProperties>
</file>